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6.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8.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0.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81" r:id="rId2"/>
    <p:sldId id="258" r:id="rId3"/>
    <p:sldId id="282" r:id="rId4"/>
    <p:sldId id="283" r:id="rId5"/>
    <p:sldId id="285" r:id="rId6"/>
    <p:sldId id="286" r:id="rId7"/>
    <p:sldId id="289" r:id="rId8"/>
    <p:sldId id="290" r:id="rId9"/>
    <p:sldId id="294" r:id="rId10"/>
    <p:sldId id="299" r:id="rId11"/>
    <p:sldId id="296" r:id="rId12"/>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678" y="10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778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dirty="0"/>
          </a:p>
        </p:txBody>
      </p:sp>
    </p:spTree>
    <p:extLst>
      <p:ext uri="{BB962C8B-B14F-4D97-AF65-F5344CB8AC3E}">
        <p14:creationId xmlns:p14="http://schemas.microsoft.com/office/powerpoint/2010/main" val="2439521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589140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254519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dirty="0"/>
          </a:p>
        </p:txBody>
      </p:sp>
    </p:spTree>
    <p:extLst>
      <p:ext uri="{BB962C8B-B14F-4D97-AF65-F5344CB8AC3E}">
        <p14:creationId xmlns:p14="http://schemas.microsoft.com/office/powerpoint/2010/main" val="2505753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10800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240353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691147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848417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391294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734045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0564368" y="6465570"/>
            <a:ext cx="1140713" cy="115823"/>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16276" y="0"/>
            <a:ext cx="12191999" cy="6858000"/>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2037441" y="2034514"/>
            <a:ext cx="8117116" cy="1415414"/>
          </a:xfrm>
          <a:prstGeom prst="rect">
            <a:avLst/>
          </a:prstGeom>
        </p:spPr>
        <p:txBody>
          <a:bodyPr wrap="square" lIns="0" tIns="0" rIns="0" bIns="0">
            <a:spAutoFit/>
          </a:bodyPr>
          <a:lstStyle>
            <a:lvl1pPr>
              <a:defRPr sz="4800" b="1" i="1">
                <a:solidFill>
                  <a:srgbClr val="013A52"/>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3/5/2021</a:t>
            </a:fld>
            <a:endParaRPr lang="en-US"/>
          </a:p>
        </p:txBody>
      </p:sp>
      <p:sp>
        <p:nvSpPr>
          <p:cNvPr id="6" name="Holder 6"/>
          <p:cNvSpPr>
            <a:spLocks noGrp="1"/>
          </p:cNvSpPr>
          <p:nvPr>
            <p:ph type="sldNum" sz="quarter" idx="7"/>
          </p:nvPr>
        </p:nvSpPr>
        <p:spPr/>
        <p:txBody>
          <a:bodyPr lIns="0" tIns="0" rIns="0" bIns="0"/>
          <a:lstStyle>
            <a:lvl1pPr>
              <a:defRPr sz="1400" b="0" i="0">
                <a:solidFill>
                  <a:schemeClr val="bg1"/>
                </a:solidFill>
                <a:latin typeface="Arial"/>
                <a:cs typeface="Arial"/>
              </a:defRPr>
            </a:lvl1pPr>
          </a:lstStyle>
          <a:p>
            <a:pPr marL="25400">
              <a:lnSpc>
                <a:spcPct val="100000"/>
              </a:lnSpc>
              <a:spcBef>
                <a:spcPts val="95"/>
              </a:spcBef>
            </a:pPr>
            <a:fld id="{81D60167-4931-47E6-BA6A-407CBD079E47}" type="slidenum">
              <a:rPr spc="30" dirty="0">
                <a:solidFill>
                  <a:srgbClr val="86B8D6"/>
                </a:solidFill>
              </a:rPr>
              <a:t>‹#›</a:t>
            </a:fld>
            <a:endParaRPr spc="30" dirty="0">
              <a:solidFill>
                <a:srgbClr val="86B8D6"/>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1">
                <a:solidFill>
                  <a:srgbClr val="0E3858"/>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600" b="0" i="0">
                <a:solidFill>
                  <a:srgbClr val="404040"/>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3/5/2021</a:t>
            </a:fld>
            <a:endParaRPr lang="en-US"/>
          </a:p>
        </p:txBody>
      </p:sp>
      <p:sp>
        <p:nvSpPr>
          <p:cNvPr id="6" name="Holder 6"/>
          <p:cNvSpPr>
            <a:spLocks noGrp="1"/>
          </p:cNvSpPr>
          <p:nvPr>
            <p:ph type="sldNum" sz="quarter" idx="7"/>
          </p:nvPr>
        </p:nvSpPr>
        <p:spPr/>
        <p:txBody>
          <a:bodyPr lIns="0" tIns="0" rIns="0" bIns="0"/>
          <a:lstStyle>
            <a:lvl1pPr>
              <a:defRPr sz="1400" b="0" i="0">
                <a:solidFill>
                  <a:schemeClr val="bg1"/>
                </a:solidFill>
                <a:latin typeface="Arial"/>
                <a:cs typeface="Arial"/>
              </a:defRPr>
            </a:lvl1pPr>
          </a:lstStyle>
          <a:p>
            <a:pPr marL="25400">
              <a:lnSpc>
                <a:spcPct val="100000"/>
              </a:lnSpc>
              <a:spcBef>
                <a:spcPts val="95"/>
              </a:spcBef>
            </a:pPr>
            <a:fld id="{81D60167-4931-47E6-BA6A-407CBD079E47}" type="slidenum">
              <a:rPr spc="30" dirty="0">
                <a:solidFill>
                  <a:srgbClr val="86B8D6"/>
                </a:solidFill>
              </a:rPr>
              <a:t>‹#›</a:t>
            </a:fld>
            <a:endParaRPr spc="30" dirty="0">
              <a:solidFill>
                <a:srgbClr val="86B8D6"/>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0564368" y="6465570"/>
            <a:ext cx="1140713" cy="115823"/>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86B8D6">
              <a:alpha val="19999"/>
            </a:srgbClr>
          </a:solidFill>
        </p:spPr>
        <p:txBody>
          <a:bodyPr wrap="square" lIns="0" tIns="0" rIns="0" bIns="0" rtlCol="0"/>
          <a:lstStyle/>
          <a:p>
            <a:endParaRPr dirty="0"/>
          </a:p>
        </p:txBody>
      </p:sp>
      <p:sp>
        <p:nvSpPr>
          <p:cNvPr id="2" name="Holder 2"/>
          <p:cNvSpPr>
            <a:spLocks noGrp="1"/>
          </p:cNvSpPr>
          <p:nvPr>
            <p:ph type="title"/>
          </p:nvPr>
        </p:nvSpPr>
        <p:spPr/>
        <p:txBody>
          <a:bodyPr lIns="0" tIns="0" rIns="0" bIns="0"/>
          <a:lstStyle>
            <a:lvl1pPr>
              <a:defRPr sz="3200" b="1" i="1">
                <a:solidFill>
                  <a:srgbClr val="0E3858"/>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3/5/2021</a:t>
            </a:fld>
            <a:endParaRPr lang="en-US"/>
          </a:p>
        </p:txBody>
      </p:sp>
      <p:sp>
        <p:nvSpPr>
          <p:cNvPr id="7" name="Holder 7"/>
          <p:cNvSpPr>
            <a:spLocks noGrp="1"/>
          </p:cNvSpPr>
          <p:nvPr>
            <p:ph type="sldNum" sz="quarter" idx="7"/>
          </p:nvPr>
        </p:nvSpPr>
        <p:spPr/>
        <p:txBody>
          <a:bodyPr lIns="0" tIns="0" rIns="0" bIns="0"/>
          <a:lstStyle>
            <a:lvl1pPr>
              <a:defRPr sz="1400" b="0" i="0">
                <a:solidFill>
                  <a:schemeClr val="bg1"/>
                </a:solidFill>
                <a:latin typeface="Arial"/>
                <a:cs typeface="Arial"/>
              </a:defRPr>
            </a:lvl1pPr>
          </a:lstStyle>
          <a:p>
            <a:pPr marL="25400">
              <a:lnSpc>
                <a:spcPct val="100000"/>
              </a:lnSpc>
              <a:spcBef>
                <a:spcPts val="95"/>
              </a:spcBef>
            </a:pPr>
            <a:fld id="{81D60167-4931-47E6-BA6A-407CBD079E47}" type="slidenum">
              <a:rPr spc="30" dirty="0">
                <a:solidFill>
                  <a:srgbClr val="86B8D6"/>
                </a:solidFill>
              </a:rPr>
              <a:t>‹#›</a:t>
            </a:fld>
            <a:endParaRPr spc="30" dirty="0">
              <a:solidFill>
                <a:srgbClr val="86B8D6"/>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1">
                <a:solidFill>
                  <a:srgbClr val="0E3858"/>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3/5/2021</a:t>
            </a:fld>
            <a:endParaRPr lang="en-US"/>
          </a:p>
        </p:txBody>
      </p:sp>
      <p:sp>
        <p:nvSpPr>
          <p:cNvPr id="5" name="Holder 5"/>
          <p:cNvSpPr>
            <a:spLocks noGrp="1"/>
          </p:cNvSpPr>
          <p:nvPr>
            <p:ph type="sldNum" sz="quarter" idx="7"/>
          </p:nvPr>
        </p:nvSpPr>
        <p:spPr/>
        <p:txBody>
          <a:bodyPr lIns="0" tIns="0" rIns="0" bIns="0"/>
          <a:lstStyle>
            <a:lvl1pPr>
              <a:defRPr sz="1400" b="0" i="0">
                <a:solidFill>
                  <a:schemeClr val="bg1"/>
                </a:solidFill>
                <a:latin typeface="Arial"/>
                <a:cs typeface="Arial"/>
              </a:defRPr>
            </a:lvl1pPr>
          </a:lstStyle>
          <a:p>
            <a:pPr marL="25400">
              <a:lnSpc>
                <a:spcPct val="100000"/>
              </a:lnSpc>
              <a:spcBef>
                <a:spcPts val="95"/>
              </a:spcBef>
            </a:pPr>
            <a:fld id="{81D60167-4931-47E6-BA6A-407CBD079E47}" type="slidenum">
              <a:rPr spc="30" dirty="0">
                <a:solidFill>
                  <a:srgbClr val="86B8D6"/>
                </a:solidFill>
              </a:rPr>
              <a:t>‹#›</a:t>
            </a:fld>
            <a:endParaRPr spc="30" dirty="0">
              <a:solidFill>
                <a:srgbClr val="86B8D6"/>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3/5/2021</a:t>
            </a:fld>
            <a:endParaRPr lang="en-US"/>
          </a:p>
        </p:txBody>
      </p:sp>
      <p:sp>
        <p:nvSpPr>
          <p:cNvPr id="4" name="Holder 4"/>
          <p:cNvSpPr>
            <a:spLocks noGrp="1"/>
          </p:cNvSpPr>
          <p:nvPr>
            <p:ph type="sldNum" sz="quarter" idx="7"/>
          </p:nvPr>
        </p:nvSpPr>
        <p:spPr/>
        <p:txBody>
          <a:bodyPr lIns="0" tIns="0" rIns="0" bIns="0"/>
          <a:lstStyle>
            <a:lvl1pPr>
              <a:defRPr sz="1400" b="0" i="0">
                <a:solidFill>
                  <a:schemeClr val="bg1"/>
                </a:solidFill>
                <a:latin typeface="Arial"/>
                <a:cs typeface="Arial"/>
              </a:defRPr>
            </a:lvl1pPr>
          </a:lstStyle>
          <a:p>
            <a:pPr marL="25400">
              <a:lnSpc>
                <a:spcPct val="100000"/>
              </a:lnSpc>
              <a:spcBef>
                <a:spcPts val="95"/>
              </a:spcBef>
            </a:pPr>
            <a:fld id="{81D60167-4931-47E6-BA6A-407CBD079E47}" type="slidenum">
              <a:rPr spc="30" dirty="0">
                <a:solidFill>
                  <a:srgbClr val="86B8D6"/>
                </a:solidFill>
              </a:rPr>
              <a:t>‹#›</a:t>
            </a:fld>
            <a:endParaRPr spc="30" dirty="0">
              <a:solidFill>
                <a:srgbClr val="86B8D6"/>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59014" y="752745"/>
            <a:ext cx="1524635" cy="513080"/>
          </a:xfrm>
          <a:prstGeom prst="rect">
            <a:avLst/>
          </a:prstGeom>
        </p:spPr>
        <p:txBody>
          <a:bodyPr wrap="square" lIns="0" tIns="0" rIns="0" bIns="0">
            <a:spAutoFit/>
          </a:bodyPr>
          <a:lstStyle>
            <a:lvl1pPr>
              <a:defRPr sz="3200" b="1" i="1">
                <a:solidFill>
                  <a:srgbClr val="0E3858"/>
                </a:solidFill>
                <a:latin typeface="Arial"/>
                <a:cs typeface="Arial"/>
              </a:defRPr>
            </a:lvl1pPr>
          </a:lstStyle>
          <a:p>
            <a:endParaRPr/>
          </a:p>
        </p:txBody>
      </p:sp>
      <p:sp>
        <p:nvSpPr>
          <p:cNvPr id="3" name="Holder 3"/>
          <p:cNvSpPr>
            <a:spLocks noGrp="1"/>
          </p:cNvSpPr>
          <p:nvPr>
            <p:ph type="body" idx="1"/>
          </p:nvPr>
        </p:nvSpPr>
        <p:spPr>
          <a:xfrm>
            <a:off x="484284" y="2056444"/>
            <a:ext cx="7449184" cy="4552315"/>
          </a:xfrm>
          <a:prstGeom prst="rect">
            <a:avLst/>
          </a:prstGeom>
        </p:spPr>
        <p:txBody>
          <a:bodyPr wrap="square" lIns="0" tIns="0" rIns="0" bIns="0">
            <a:spAutoFit/>
          </a:bodyPr>
          <a:lstStyle>
            <a:lvl1pPr>
              <a:defRPr sz="1600" b="0" i="0">
                <a:solidFill>
                  <a:srgbClr val="404040"/>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3/5/2021</a:t>
            </a:fld>
            <a:endParaRPr lang="en-US"/>
          </a:p>
        </p:txBody>
      </p:sp>
      <p:sp>
        <p:nvSpPr>
          <p:cNvPr id="6" name="Holder 6"/>
          <p:cNvSpPr>
            <a:spLocks noGrp="1"/>
          </p:cNvSpPr>
          <p:nvPr>
            <p:ph type="sldNum" sz="quarter" idx="7"/>
          </p:nvPr>
        </p:nvSpPr>
        <p:spPr>
          <a:xfrm>
            <a:off x="327214" y="6407118"/>
            <a:ext cx="256540" cy="267970"/>
          </a:xfrm>
          <a:prstGeom prst="rect">
            <a:avLst/>
          </a:prstGeom>
        </p:spPr>
        <p:txBody>
          <a:bodyPr wrap="square" lIns="0" tIns="0" rIns="0" bIns="0">
            <a:spAutoFit/>
          </a:bodyPr>
          <a:lstStyle>
            <a:lvl1pPr>
              <a:defRPr sz="1400" b="0" i="0">
                <a:solidFill>
                  <a:schemeClr val="bg1"/>
                </a:solidFill>
                <a:latin typeface="Arial"/>
                <a:cs typeface="Arial"/>
              </a:defRPr>
            </a:lvl1pPr>
          </a:lstStyle>
          <a:p>
            <a:pPr marL="25400">
              <a:lnSpc>
                <a:spcPct val="100000"/>
              </a:lnSpc>
              <a:spcBef>
                <a:spcPts val="95"/>
              </a:spcBef>
            </a:pPr>
            <a:fld id="{81D60167-4931-47E6-BA6A-407CBD079E47}" type="slidenum">
              <a:rPr spc="30" dirty="0">
                <a:solidFill>
                  <a:srgbClr val="86B8D6"/>
                </a:solidFill>
              </a:rPr>
              <a:t>‹#›</a:t>
            </a:fld>
            <a:endParaRPr spc="30" dirty="0">
              <a:solidFill>
                <a:srgbClr val="86B8D6"/>
              </a:solidFill>
            </a:endParaRPr>
          </a:p>
        </p:txBody>
      </p:sp>
      <p:pic>
        <p:nvPicPr>
          <p:cNvPr id="8" name="Google Shape;70;p13">
            <a:extLst>
              <a:ext uri="{FF2B5EF4-FFF2-40B4-BE49-F238E27FC236}">
                <a16:creationId xmlns:a16="http://schemas.microsoft.com/office/drawing/2014/main" id="{0A04A905-6EF8-4D43-9515-A2C3FF0B6852}"/>
              </a:ext>
            </a:extLst>
          </p:cNvPr>
          <p:cNvPicPr preferRelativeResize="0"/>
          <p:nvPr userDrawn="1"/>
        </p:nvPicPr>
        <p:blipFill>
          <a:blip r:embed="rId7">
            <a:alphaModFix/>
          </a:blip>
          <a:stretch>
            <a:fillRect/>
          </a:stretch>
        </p:blipFill>
        <p:spPr>
          <a:xfrm>
            <a:off x="10744200" y="6407118"/>
            <a:ext cx="1211802" cy="273888"/>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7244178-3AD4-4B12-B1A1-0BC2AA75CF48}"/>
              </a:ext>
            </a:extLst>
          </p:cNvPr>
          <p:cNvSpPr txBox="1"/>
          <p:nvPr/>
        </p:nvSpPr>
        <p:spPr>
          <a:xfrm>
            <a:off x="3601973" y="2991380"/>
            <a:ext cx="4419600" cy="898323"/>
          </a:xfrm>
          <a:prstGeom prst="rect">
            <a:avLst/>
          </a:prstGeom>
          <a:noFill/>
        </p:spPr>
        <p:txBody>
          <a:bodyPr wrap="square" rtlCol="0">
            <a:spAutoFit/>
          </a:bodyPr>
          <a:lstStyle/>
          <a:p>
            <a:pPr algn="just">
              <a:lnSpc>
                <a:spcPts val="5500"/>
              </a:lnSpc>
            </a:pPr>
            <a:r>
              <a:rPr lang="en-US" sz="6600" dirty="0">
                <a:solidFill>
                  <a:schemeClr val="accent3">
                    <a:lumMod val="40000"/>
                    <a:lumOff val="60000"/>
                  </a:schemeClr>
                </a:solidFill>
                <a:effectLst>
                  <a:outerShdw blurRad="38100" dist="38100" dir="2700000" algn="tl">
                    <a:srgbClr val="000000">
                      <a:alpha val="43137"/>
                    </a:srgbClr>
                  </a:outerShdw>
                </a:effectLst>
                <a:latin typeface="Aparajita" panose="02020603050405020304" pitchFamily="18" charset="0"/>
                <a:ea typeface="Abril Text" charset="0"/>
                <a:cs typeface="Aparajita" panose="02020603050405020304" pitchFamily="18" charset="0"/>
              </a:rPr>
              <a:t>CANNABIS</a:t>
            </a:r>
          </a:p>
        </p:txBody>
      </p:sp>
      <p:sp>
        <p:nvSpPr>
          <p:cNvPr id="12" name="TextBox 11">
            <a:extLst>
              <a:ext uri="{FF2B5EF4-FFF2-40B4-BE49-F238E27FC236}">
                <a16:creationId xmlns:a16="http://schemas.microsoft.com/office/drawing/2014/main" id="{C03B6CB4-E002-40F1-9D5B-406B3CE88497}"/>
              </a:ext>
            </a:extLst>
          </p:cNvPr>
          <p:cNvSpPr txBox="1"/>
          <p:nvPr/>
        </p:nvSpPr>
        <p:spPr>
          <a:xfrm>
            <a:off x="3886200" y="5615226"/>
            <a:ext cx="4419600" cy="861774"/>
          </a:xfrm>
          <a:prstGeom prst="rect">
            <a:avLst/>
          </a:prstGeom>
          <a:noFill/>
        </p:spPr>
        <p:txBody>
          <a:bodyPr wrap="square" rtlCol="0">
            <a:spAutoFit/>
          </a:bodyPr>
          <a:lstStyle/>
          <a:p>
            <a:pPr algn="ctr"/>
            <a:r>
              <a:rPr lang="en-US" sz="3200" dirty="0">
                <a:solidFill>
                  <a:schemeClr val="bg1"/>
                </a:solidFill>
                <a:latin typeface="Aparajita" panose="02020603050405020304" pitchFamily="18" charset="0"/>
                <a:cs typeface="Aparajita" panose="02020603050405020304" pitchFamily="18" charset="0"/>
              </a:rPr>
              <a:t>CAN</a:t>
            </a:r>
            <a:r>
              <a:rPr lang="en-US" sz="4800" dirty="0">
                <a:solidFill>
                  <a:schemeClr val="bg1"/>
                </a:solidFill>
                <a:latin typeface="Aparajita" panose="02020603050405020304" pitchFamily="18" charset="0"/>
                <a:cs typeface="Aparajita" panose="02020603050405020304" pitchFamily="18" charset="0"/>
              </a:rPr>
              <a:t>O</a:t>
            </a:r>
            <a:r>
              <a:rPr lang="en-US" sz="3200" dirty="0">
                <a:solidFill>
                  <a:schemeClr val="bg1"/>
                </a:solidFill>
                <a:latin typeface="Aparajita" panose="02020603050405020304" pitchFamily="18" charset="0"/>
                <a:cs typeface="Aparajita" panose="02020603050405020304" pitchFamily="18" charset="0"/>
              </a:rPr>
              <a:t>RGANICS</a:t>
            </a:r>
            <a:endParaRPr lang="en-CA" sz="3200" dirty="0">
              <a:solidFill>
                <a:schemeClr val="bg1"/>
              </a:solidFill>
              <a:latin typeface="Aparajita" panose="02020603050405020304" pitchFamily="18" charset="0"/>
              <a:cs typeface="Aparajita" panose="02020603050405020304" pitchFamily="18" charset="0"/>
            </a:endParaRPr>
          </a:p>
        </p:txBody>
      </p:sp>
      <p:sp>
        <p:nvSpPr>
          <p:cNvPr id="15" name="object 4">
            <a:extLst>
              <a:ext uri="{FF2B5EF4-FFF2-40B4-BE49-F238E27FC236}">
                <a16:creationId xmlns:a16="http://schemas.microsoft.com/office/drawing/2014/main" id="{23240D00-4D30-4F2E-B845-3ED3AA12A8E6}"/>
              </a:ext>
            </a:extLst>
          </p:cNvPr>
          <p:cNvSpPr/>
          <p:nvPr/>
        </p:nvSpPr>
        <p:spPr>
          <a:xfrm>
            <a:off x="8021573" y="3713988"/>
            <a:ext cx="0" cy="502284"/>
          </a:xfrm>
          <a:custGeom>
            <a:avLst/>
            <a:gdLst/>
            <a:ahLst/>
            <a:cxnLst/>
            <a:rect l="l" t="t" r="r" b="b"/>
            <a:pathLst>
              <a:path h="502285">
                <a:moveTo>
                  <a:pt x="0" y="0"/>
                </a:moveTo>
                <a:lnTo>
                  <a:pt x="0" y="502284"/>
                </a:lnTo>
              </a:path>
            </a:pathLst>
          </a:custGeom>
          <a:ln w="38100">
            <a:solidFill>
              <a:srgbClr val="003952"/>
            </a:solidFill>
          </a:ln>
        </p:spPr>
        <p:txBody>
          <a:bodyPr wrap="square" lIns="0" tIns="0" rIns="0" bIns="0" rtlCol="0"/>
          <a:lstStyle/>
          <a:p>
            <a:endParaRPr/>
          </a:p>
        </p:txBody>
      </p:sp>
      <p:sp>
        <p:nvSpPr>
          <p:cNvPr id="13" name="TextBox 12">
            <a:extLst>
              <a:ext uri="{FF2B5EF4-FFF2-40B4-BE49-F238E27FC236}">
                <a16:creationId xmlns:a16="http://schemas.microsoft.com/office/drawing/2014/main" id="{40F20251-6863-453B-8F4B-F3010AF6DB11}"/>
              </a:ext>
            </a:extLst>
          </p:cNvPr>
          <p:cNvSpPr txBox="1"/>
          <p:nvPr/>
        </p:nvSpPr>
        <p:spPr>
          <a:xfrm>
            <a:off x="8153400" y="3713988"/>
            <a:ext cx="2438399" cy="461665"/>
          </a:xfrm>
          <a:prstGeom prst="rect">
            <a:avLst/>
          </a:prstGeom>
          <a:noFill/>
        </p:spPr>
        <p:txBody>
          <a:bodyPr wrap="square" rtlCol="0">
            <a:spAutoFit/>
          </a:bodyPr>
          <a:lstStyle/>
          <a:p>
            <a:r>
              <a:rPr lang="en-US" sz="2400" dirty="0">
                <a:cs typeface="Aparajita" panose="02020603050405020304" pitchFamily="18" charset="0"/>
              </a:rPr>
              <a:t>DECEMBER 2020</a:t>
            </a:r>
            <a:endParaRPr lang="en-CA" sz="2400" dirty="0">
              <a:cs typeface="Aparajita" panose="02020603050405020304" pitchFamily="18" charset="0"/>
            </a:endParaRPr>
          </a:p>
        </p:txBody>
      </p:sp>
    </p:spTree>
    <p:extLst>
      <p:ext uri="{BB962C8B-B14F-4D97-AF65-F5344CB8AC3E}">
        <p14:creationId xmlns:p14="http://schemas.microsoft.com/office/powerpoint/2010/main" val="1674694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p:nvPr/>
        </p:nvSpPr>
        <p:spPr>
          <a:xfrm>
            <a:off x="327214" y="6407057"/>
            <a:ext cx="358586" cy="227626"/>
          </a:xfrm>
          <a:prstGeom prst="rect">
            <a:avLst/>
          </a:prstGeom>
        </p:spPr>
        <p:txBody>
          <a:bodyPr vert="horz" wrap="square" lIns="0" tIns="12065" rIns="0" bIns="0" rtlCol="0">
            <a:spAutoFit/>
          </a:bodyPr>
          <a:lstStyle/>
          <a:p>
            <a:pPr marL="25400">
              <a:lnSpc>
                <a:spcPct val="100000"/>
              </a:lnSpc>
              <a:spcBef>
                <a:spcPts val="95"/>
              </a:spcBef>
            </a:pPr>
            <a:r>
              <a:rPr lang="en-US" sz="1400" spc="30" dirty="0">
                <a:solidFill>
                  <a:srgbClr val="86B8D6"/>
                </a:solidFill>
                <a:latin typeface="Arial"/>
                <a:cs typeface="Arial"/>
              </a:rPr>
              <a:t>17</a:t>
            </a:r>
            <a:endParaRPr sz="1400" dirty="0">
              <a:latin typeface="Arial"/>
              <a:cs typeface="Arial"/>
            </a:endParaRPr>
          </a:p>
        </p:txBody>
      </p:sp>
      <p:sp>
        <p:nvSpPr>
          <p:cNvPr id="5" name="object 3">
            <a:extLst>
              <a:ext uri="{FF2B5EF4-FFF2-40B4-BE49-F238E27FC236}">
                <a16:creationId xmlns:a16="http://schemas.microsoft.com/office/drawing/2014/main" id="{313CDD90-C4D6-49D5-844C-A26798DB04F3}"/>
              </a:ext>
            </a:extLst>
          </p:cNvPr>
          <p:cNvSpPr txBox="1">
            <a:spLocks noGrp="1"/>
          </p:cNvSpPr>
          <p:nvPr>
            <p:ph type="title"/>
          </p:nvPr>
        </p:nvSpPr>
        <p:spPr>
          <a:xfrm>
            <a:off x="540554" y="685800"/>
            <a:ext cx="6583680" cy="596958"/>
          </a:xfrm>
          <a:prstGeom prst="rect">
            <a:avLst/>
          </a:prstGeom>
          <a:solidFill>
            <a:schemeClr val="bg1"/>
          </a:solidFill>
        </p:spPr>
        <p:txBody>
          <a:bodyPr vert="horz" wrap="square" lIns="0" tIns="12065" rIns="0" bIns="0" rtlCol="0">
            <a:spAutoFit/>
          </a:bodyPr>
          <a:lstStyle/>
          <a:p>
            <a:pPr marL="12700">
              <a:spcBef>
                <a:spcPts val="95"/>
              </a:spcBef>
            </a:pPr>
            <a:r>
              <a:rPr lang="en-US" sz="3800" i="0" spc="-60" dirty="0">
                <a:latin typeface="Aparajita" panose="02020603050405020304" pitchFamily="18" charset="0"/>
                <a:cs typeface="Aparajita" panose="02020603050405020304" pitchFamily="18" charset="0"/>
              </a:rPr>
              <a:t>TOPICAL PRODUCTS</a:t>
            </a:r>
            <a:endParaRPr lang="en-CA" sz="3800" i="0" spc="-60" dirty="0">
              <a:latin typeface="Aparajita" panose="02020603050405020304" pitchFamily="18" charset="0"/>
              <a:cs typeface="Aparajita" panose="02020603050405020304" pitchFamily="18" charset="0"/>
            </a:endParaRPr>
          </a:p>
        </p:txBody>
      </p:sp>
      <p:sp>
        <p:nvSpPr>
          <p:cNvPr id="14" name="object 2">
            <a:extLst>
              <a:ext uri="{FF2B5EF4-FFF2-40B4-BE49-F238E27FC236}">
                <a16:creationId xmlns:a16="http://schemas.microsoft.com/office/drawing/2014/main" id="{019810D5-95BF-4124-99EE-E512955E46B6}"/>
              </a:ext>
            </a:extLst>
          </p:cNvPr>
          <p:cNvSpPr/>
          <p:nvPr/>
        </p:nvSpPr>
        <p:spPr>
          <a:xfrm>
            <a:off x="6285" y="-25924"/>
            <a:ext cx="5288688" cy="2806172"/>
          </a:xfrm>
          <a:prstGeom prst="rect">
            <a:avLst/>
          </a:prstGeom>
          <a:blipFill>
            <a:blip r:embed="rId3" cstate="print"/>
            <a:stretch>
              <a:fillRect/>
            </a:stretch>
          </a:blipFill>
        </p:spPr>
        <p:txBody>
          <a:bodyPr wrap="square" lIns="0" tIns="0" rIns="0" bIns="0" rtlCol="0"/>
          <a:lstStyle/>
          <a:p>
            <a:endParaRPr sz="1600" dirty="0"/>
          </a:p>
        </p:txBody>
      </p:sp>
      <p:sp>
        <p:nvSpPr>
          <p:cNvPr id="2" name="AutoShape 2" descr="For Young Farmers, Hemp Is a 'Gateway Crop' | Civil Eats">
            <a:extLst>
              <a:ext uri="{FF2B5EF4-FFF2-40B4-BE49-F238E27FC236}">
                <a16:creationId xmlns:a16="http://schemas.microsoft.com/office/drawing/2014/main" id="{37162B73-442E-4AF7-AB36-EFA0A81CF1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4" name="Picture 3">
            <a:extLst>
              <a:ext uri="{FF2B5EF4-FFF2-40B4-BE49-F238E27FC236}">
                <a16:creationId xmlns:a16="http://schemas.microsoft.com/office/drawing/2014/main" id="{6AFD737E-D8DD-481D-8462-B46675D15AFA}"/>
              </a:ext>
            </a:extLst>
          </p:cNvPr>
          <p:cNvPicPr>
            <a:picLocks noChangeAspect="1"/>
          </p:cNvPicPr>
          <p:nvPr/>
        </p:nvPicPr>
        <p:blipFill>
          <a:blip r:embed="rId4"/>
          <a:stretch>
            <a:fillRect/>
          </a:stretch>
        </p:blipFill>
        <p:spPr>
          <a:xfrm>
            <a:off x="5556491" y="1867534"/>
            <a:ext cx="6094955" cy="3695066"/>
          </a:xfrm>
          <a:prstGeom prst="rect">
            <a:avLst/>
          </a:prstGeom>
        </p:spPr>
      </p:pic>
      <p:sp>
        <p:nvSpPr>
          <p:cNvPr id="12" name="Google Shape;208;p30">
            <a:extLst>
              <a:ext uri="{FF2B5EF4-FFF2-40B4-BE49-F238E27FC236}">
                <a16:creationId xmlns:a16="http://schemas.microsoft.com/office/drawing/2014/main" id="{D90A6A4F-9A24-4E5D-A8F4-C79B3056054E}"/>
              </a:ext>
            </a:extLst>
          </p:cNvPr>
          <p:cNvSpPr txBox="1"/>
          <p:nvPr/>
        </p:nvSpPr>
        <p:spPr>
          <a:xfrm>
            <a:off x="497866" y="1752600"/>
            <a:ext cx="3922570" cy="1676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600" b="1" kern="0" dirty="0">
                <a:solidFill>
                  <a:srgbClr val="0070C0"/>
                </a:solidFill>
                <a:latin typeface="Arial" panose="020B0604020202020204" pitchFamily="34" charset="0"/>
                <a:ea typeface="Roboto"/>
                <a:cs typeface="Arial" panose="020B0604020202020204" pitchFamily="34" charset="0"/>
                <a:sym typeface="Roboto"/>
              </a:rPr>
              <a:t>Processing and Packaging</a:t>
            </a:r>
            <a:endParaRPr sz="1600" b="1" kern="0" dirty="0">
              <a:solidFill>
                <a:srgbClr val="0070C0"/>
              </a:solidFill>
              <a:latin typeface="Arial" panose="020B0604020202020204" pitchFamily="34" charset="0"/>
              <a:ea typeface="Roboto"/>
              <a:cs typeface="Arial" panose="020B0604020202020204" pitchFamily="34" charset="0"/>
              <a:sym typeface="Roboto"/>
            </a:endParaRPr>
          </a:p>
          <a:p>
            <a:pPr>
              <a:buClr>
                <a:srgbClr val="000000"/>
              </a:buClr>
              <a:buFont typeface="Arial"/>
              <a:buNone/>
            </a:pPr>
            <a:endParaRPr sz="1600" b="1" kern="0" dirty="0">
              <a:solidFill>
                <a:srgbClr val="000000"/>
              </a:solidFill>
              <a:latin typeface="Arial" panose="020B0604020202020204" pitchFamily="34" charset="0"/>
              <a:ea typeface="Roboto"/>
              <a:cs typeface="Arial" panose="020B0604020202020204" pitchFamily="34" charset="0"/>
              <a:sym typeface="Roboto"/>
            </a:endParaRPr>
          </a:p>
          <a:p>
            <a:pPr>
              <a:buClr>
                <a:srgbClr val="000000"/>
              </a:buClr>
              <a:buFont typeface="Arial"/>
              <a:buNone/>
            </a:pPr>
            <a:r>
              <a:rPr lang="en" sz="1600" kern="0" dirty="0">
                <a:solidFill>
                  <a:srgbClr val="000000"/>
                </a:solidFill>
                <a:latin typeface="Arial" panose="020B0604020202020204" pitchFamily="34" charset="0"/>
                <a:ea typeface="Roboto"/>
                <a:cs typeface="Arial" panose="020B0604020202020204" pitchFamily="34" charset="0"/>
                <a:sym typeface="Roboto"/>
              </a:rPr>
              <a:t>Monthly Production Capacity: </a:t>
            </a:r>
          </a:p>
          <a:p>
            <a:pPr>
              <a:buClr>
                <a:srgbClr val="000000"/>
              </a:buClr>
              <a:buFont typeface="Arial"/>
              <a:buNone/>
            </a:pPr>
            <a:r>
              <a:rPr lang="en" sz="1600" kern="0" dirty="0">
                <a:solidFill>
                  <a:srgbClr val="000000"/>
                </a:solidFill>
                <a:latin typeface="Arial" panose="020B0604020202020204" pitchFamily="34" charset="0"/>
                <a:ea typeface="Roboto"/>
                <a:cs typeface="Arial" panose="020B0604020202020204" pitchFamily="34" charset="0"/>
                <a:sym typeface="Roboto"/>
              </a:rPr>
              <a:t>200,000 topical products 1 gram CBD </a:t>
            </a:r>
            <a:endParaRPr sz="1600" kern="0" dirty="0">
              <a:solidFill>
                <a:srgbClr val="000000"/>
              </a:solidFill>
              <a:latin typeface="Arial" panose="020B0604020202020204" pitchFamily="34" charset="0"/>
              <a:ea typeface="Roboto"/>
              <a:cs typeface="Arial" panose="020B0604020202020204" pitchFamily="34" charset="0"/>
              <a:sym typeface="Roboto"/>
            </a:endParaRPr>
          </a:p>
        </p:txBody>
      </p:sp>
      <p:graphicFrame>
        <p:nvGraphicFramePr>
          <p:cNvPr id="6" name="Table 6">
            <a:extLst>
              <a:ext uri="{FF2B5EF4-FFF2-40B4-BE49-F238E27FC236}">
                <a16:creationId xmlns:a16="http://schemas.microsoft.com/office/drawing/2014/main" id="{E04F4BE5-36A6-4DF2-9692-701709D24048}"/>
              </a:ext>
            </a:extLst>
          </p:cNvPr>
          <p:cNvGraphicFramePr>
            <a:graphicFrameLocks noGrp="1"/>
          </p:cNvGraphicFramePr>
          <p:nvPr>
            <p:extLst>
              <p:ext uri="{D42A27DB-BD31-4B8C-83A1-F6EECF244321}">
                <p14:modId xmlns:p14="http://schemas.microsoft.com/office/powerpoint/2010/main" val="2732144113"/>
              </p:ext>
            </p:extLst>
          </p:nvPr>
        </p:nvGraphicFramePr>
        <p:xfrm>
          <a:off x="564204" y="3276600"/>
          <a:ext cx="4845996" cy="3047148"/>
        </p:xfrm>
        <a:graphic>
          <a:graphicData uri="http://schemas.openxmlformats.org/drawingml/2006/table">
            <a:tbl>
              <a:tblPr firstRow="1" bandRow="1">
                <a:tableStyleId>{5C22544A-7EE6-4342-B048-85BDC9FD1C3A}</a:tableStyleId>
              </a:tblPr>
              <a:tblGrid>
                <a:gridCol w="2422998">
                  <a:extLst>
                    <a:ext uri="{9D8B030D-6E8A-4147-A177-3AD203B41FA5}">
                      <a16:colId xmlns:a16="http://schemas.microsoft.com/office/drawing/2014/main" val="3886598118"/>
                    </a:ext>
                  </a:extLst>
                </a:gridCol>
                <a:gridCol w="2422998">
                  <a:extLst>
                    <a:ext uri="{9D8B030D-6E8A-4147-A177-3AD203B41FA5}">
                      <a16:colId xmlns:a16="http://schemas.microsoft.com/office/drawing/2014/main" val="1899451830"/>
                    </a:ext>
                  </a:extLst>
                </a:gridCol>
              </a:tblGrid>
              <a:tr h="507858">
                <a:tc>
                  <a:txBody>
                    <a:bodyPr/>
                    <a:lstStyle/>
                    <a:p>
                      <a:pPr algn="ctr"/>
                      <a:r>
                        <a:rPr lang="en-US" sz="1400" b="0" dirty="0">
                          <a:solidFill>
                            <a:schemeClr val="tx1"/>
                          </a:solidFill>
                          <a:latin typeface="Arial" panose="020B0604020202020204" pitchFamily="34" charset="0"/>
                          <a:cs typeface="Arial" panose="020B0604020202020204" pitchFamily="34" charset="0"/>
                        </a:rPr>
                        <a:t>Tincture</a:t>
                      </a:r>
                      <a:endParaRPr lang="en-CA" sz="1400" b="0" dirty="0">
                        <a:solidFill>
                          <a:schemeClr val="tx1"/>
                        </a:solidFill>
                        <a:latin typeface="Arial" panose="020B0604020202020204" pitchFamily="34" charset="0"/>
                        <a:cs typeface="Arial" panose="020B0604020202020204" pitchFamily="34"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c>
                  <a:txBody>
                    <a:bodyPr/>
                    <a:lstStyle/>
                    <a:p>
                      <a:pPr algn="ctr"/>
                      <a:r>
                        <a:rPr lang="en-US" sz="1400" b="0" dirty="0">
                          <a:solidFill>
                            <a:schemeClr val="tx1"/>
                          </a:solidFill>
                          <a:latin typeface="Arial" panose="020B0604020202020204" pitchFamily="34" charset="0"/>
                          <a:cs typeface="Arial" panose="020B0604020202020204" pitchFamily="34" charset="0"/>
                        </a:rPr>
                        <a:t>Shampoo</a:t>
                      </a:r>
                      <a:endParaRPr lang="en-CA" sz="1400" b="0" dirty="0">
                        <a:solidFill>
                          <a:schemeClr val="tx1"/>
                        </a:solidFill>
                        <a:latin typeface="Arial" panose="020B0604020202020204" pitchFamily="34" charset="0"/>
                        <a:cs typeface="Arial" panose="020B0604020202020204" pitchFamily="34"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extLst>
                  <a:ext uri="{0D108BD9-81ED-4DB2-BD59-A6C34878D82A}">
                    <a16:rowId xmlns:a16="http://schemas.microsoft.com/office/drawing/2014/main" val="2333173223"/>
                  </a:ext>
                </a:extLst>
              </a:tr>
              <a:tr h="507858">
                <a:tc>
                  <a:txBody>
                    <a:bodyPr/>
                    <a:lstStyle/>
                    <a:p>
                      <a:pPr algn="ctr"/>
                      <a:r>
                        <a:rPr lang="en-US" sz="1400" dirty="0">
                          <a:latin typeface="Arial" panose="020B0604020202020204" pitchFamily="34" charset="0"/>
                          <a:cs typeface="Arial" panose="020B0604020202020204" pitchFamily="34" charset="0"/>
                        </a:rPr>
                        <a:t>Cleansing cream</a:t>
                      </a:r>
                      <a:endParaRPr lang="en-CA" sz="1400" dirty="0">
                        <a:latin typeface="Arial" panose="020B0604020202020204" pitchFamily="34" charset="0"/>
                        <a:cs typeface="Arial" panose="020B0604020202020204" pitchFamily="34"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c>
                  <a:txBody>
                    <a:bodyPr/>
                    <a:lstStyle/>
                    <a:p>
                      <a:pPr algn="ctr"/>
                      <a:r>
                        <a:rPr lang="en-US" sz="1400" b="0" dirty="0">
                          <a:solidFill>
                            <a:schemeClr val="tx1"/>
                          </a:solidFill>
                          <a:latin typeface="Arial" panose="020B0604020202020204" pitchFamily="34" charset="0"/>
                          <a:cs typeface="Arial" panose="020B0604020202020204" pitchFamily="34" charset="0"/>
                        </a:rPr>
                        <a:t>Conditioner</a:t>
                      </a:r>
                      <a:endParaRPr lang="en-CA" sz="1400" b="0" dirty="0">
                        <a:solidFill>
                          <a:schemeClr val="tx1"/>
                        </a:solidFill>
                        <a:latin typeface="Arial" panose="020B0604020202020204" pitchFamily="34" charset="0"/>
                        <a:cs typeface="Arial" panose="020B0604020202020204" pitchFamily="34"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extLst>
                  <a:ext uri="{0D108BD9-81ED-4DB2-BD59-A6C34878D82A}">
                    <a16:rowId xmlns:a16="http://schemas.microsoft.com/office/drawing/2014/main" val="2697268903"/>
                  </a:ext>
                </a:extLst>
              </a:tr>
              <a:tr h="507858">
                <a:tc>
                  <a:txBody>
                    <a:bodyPr/>
                    <a:lstStyle/>
                    <a:p>
                      <a:pPr algn="ctr"/>
                      <a:r>
                        <a:rPr lang="en-US" sz="1400" dirty="0">
                          <a:latin typeface="Arial" panose="020B0604020202020204" pitchFamily="34" charset="0"/>
                          <a:cs typeface="Arial" panose="020B0604020202020204" pitchFamily="34" charset="0"/>
                        </a:rPr>
                        <a:t>Shower gel</a:t>
                      </a:r>
                      <a:endParaRPr lang="en-CA" sz="1400" dirty="0">
                        <a:latin typeface="Arial" panose="020B0604020202020204" pitchFamily="34" charset="0"/>
                        <a:cs typeface="Arial" panose="020B0604020202020204" pitchFamily="34"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c>
                  <a:txBody>
                    <a:bodyPr/>
                    <a:lstStyle/>
                    <a:p>
                      <a:pPr algn="ctr"/>
                      <a:r>
                        <a:rPr lang="en-US" sz="1400" b="0" dirty="0">
                          <a:solidFill>
                            <a:schemeClr val="tx1"/>
                          </a:solidFill>
                          <a:latin typeface="Arial" panose="020B0604020202020204" pitchFamily="34" charset="0"/>
                          <a:cs typeface="Arial" panose="020B0604020202020204" pitchFamily="34" charset="0"/>
                        </a:rPr>
                        <a:t>After sun</a:t>
                      </a:r>
                      <a:endParaRPr lang="en-CA" sz="1400" b="0" dirty="0">
                        <a:solidFill>
                          <a:schemeClr val="tx1"/>
                        </a:solidFill>
                        <a:latin typeface="Arial" panose="020B0604020202020204" pitchFamily="34" charset="0"/>
                        <a:cs typeface="Arial" panose="020B0604020202020204" pitchFamily="34"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extLst>
                  <a:ext uri="{0D108BD9-81ED-4DB2-BD59-A6C34878D82A}">
                    <a16:rowId xmlns:a16="http://schemas.microsoft.com/office/drawing/2014/main" val="579802717"/>
                  </a:ext>
                </a:extLst>
              </a:tr>
              <a:tr h="507858">
                <a:tc>
                  <a:txBody>
                    <a:bodyPr/>
                    <a:lstStyle/>
                    <a:p>
                      <a:pPr algn="ctr"/>
                      <a:r>
                        <a:rPr lang="en-US" sz="1400" b="0" dirty="0">
                          <a:solidFill>
                            <a:schemeClr val="tx1"/>
                          </a:solidFill>
                          <a:latin typeface="Arial" panose="020B0604020202020204" pitchFamily="34" charset="0"/>
                          <a:cs typeface="Arial" panose="020B0604020202020204" pitchFamily="34" charset="0"/>
                        </a:rPr>
                        <a:t>Body lotion</a:t>
                      </a:r>
                      <a:endParaRPr lang="en-CA" sz="1400" b="0" dirty="0">
                        <a:solidFill>
                          <a:schemeClr val="tx1"/>
                        </a:solidFill>
                        <a:latin typeface="Arial" panose="020B0604020202020204" pitchFamily="34" charset="0"/>
                        <a:cs typeface="Arial" panose="020B0604020202020204" pitchFamily="34"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c>
                  <a:txBody>
                    <a:bodyPr/>
                    <a:lstStyle/>
                    <a:p>
                      <a:pPr algn="ctr"/>
                      <a:r>
                        <a:rPr lang="en-US" sz="1400" b="0" dirty="0">
                          <a:solidFill>
                            <a:schemeClr val="tx1"/>
                          </a:solidFill>
                          <a:latin typeface="Arial" panose="020B0604020202020204" pitchFamily="34" charset="0"/>
                          <a:cs typeface="Arial" panose="020B0604020202020204" pitchFamily="34" charset="0"/>
                        </a:rPr>
                        <a:t>Hand cream</a:t>
                      </a:r>
                      <a:endParaRPr lang="en-CA" sz="1400" b="0" dirty="0">
                        <a:solidFill>
                          <a:schemeClr val="tx1"/>
                        </a:solidFill>
                        <a:latin typeface="Arial" panose="020B0604020202020204" pitchFamily="34" charset="0"/>
                        <a:cs typeface="Arial" panose="020B0604020202020204" pitchFamily="34"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extLst>
                  <a:ext uri="{0D108BD9-81ED-4DB2-BD59-A6C34878D82A}">
                    <a16:rowId xmlns:a16="http://schemas.microsoft.com/office/drawing/2014/main" val="2335955153"/>
                  </a:ext>
                </a:extLst>
              </a:tr>
              <a:tr h="507858">
                <a:tc>
                  <a:txBody>
                    <a:bodyPr/>
                    <a:lstStyle/>
                    <a:p>
                      <a:pPr algn="ctr"/>
                      <a:r>
                        <a:rPr lang="en-US" sz="1400" dirty="0">
                          <a:latin typeface="Arial" panose="020B0604020202020204" pitchFamily="34" charset="0"/>
                          <a:cs typeface="Arial" panose="020B0604020202020204" pitchFamily="34" charset="0"/>
                        </a:rPr>
                        <a:t>Eye cream</a:t>
                      </a:r>
                      <a:endParaRPr lang="en-CA" sz="1400" dirty="0">
                        <a:latin typeface="Arial" panose="020B0604020202020204" pitchFamily="34" charset="0"/>
                        <a:cs typeface="Arial" panose="020B0604020202020204" pitchFamily="34"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c>
                  <a:txBody>
                    <a:bodyPr/>
                    <a:lstStyle/>
                    <a:p>
                      <a:pPr algn="ctr"/>
                      <a:r>
                        <a:rPr lang="en-CA" sz="1400" b="0" dirty="0" err="1">
                          <a:solidFill>
                            <a:schemeClr val="tx1"/>
                          </a:solidFill>
                          <a:latin typeface="Arial" panose="020B0604020202020204" pitchFamily="34" charset="0"/>
                          <a:cs typeface="Arial" panose="020B0604020202020204" pitchFamily="34" charset="0"/>
                        </a:rPr>
                        <a:t>Öl</a:t>
                      </a:r>
                      <a:r>
                        <a:rPr lang="en-CA" sz="1400" b="0" dirty="0">
                          <a:solidFill>
                            <a:schemeClr val="tx1"/>
                          </a:solidFill>
                          <a:latin typeface="Arial" panose="020B0604020202020204" pitchFamily="34" charset="0"/>
                          <a:cs typeface="Arial" panose="020B0604020202020204" pitchFamily="34" charset="0"/>
                        </a:rPr>
                        <a:t>-gel </a:t>
                      </a:r>
                      <a:r>
                        <a:rPr lang="en-CA" sz="1400" b="0" dirty="0" err="1">
                          <a:solidFill>
                            <a:schemeClr val="tx1"/>
                          </a:solidFill>
                          <a:latin typeface="Arial" panose="020B0604020202020204" pitchFamily="34" charset="0"/>
                          <a:cs typeface="Arial" panose="020B0604020202020204" pitchFamily="34" charset="0"/>
                        </a:rPr>
                        <a:t>intim</a:t>
                      </a:r>
                      <a:endParaRPr lang="en-CA" sz="1400" b="0" dirty="0">
                        <a:solidFill>
                          <a:schemeClr val="tx1"/>
                        </a:solidFill>
                        <a:latin typeface="Arial" panose="020B0604020202020204" pitchFamily="34" charset="0"/>
                        <a:cs typeface="Arial" panose="020B0604020202020204" pitchFamily="34"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extLst>
                  <a:ext uri="{0D108BD9-81ED-4DB2-BD59-A6C34878D82A}">
                    <a16:rowId xmlns:a16="http://schemas.microsoft.com/office/drawing/2014/main" val="814180039"/>
                  </a:ext>
                </a:extLst>
              </a:tr>
              <a:tr h="507858">
                <a:tc>
                  <a:txBody>
                    <a:bodyPr/>
                    <a:lstStyle/>
                    <a:p>
                      <a:pPr algn="ctr"/>
                      <a:r>
                        <a:rPr lang="en-US" sz="1400" dirty="0">
                          <a:latin typeface="Arial" panose="020B0604020202020204" pitchFamily="34" charset="0"/>
                          <a:cs typeface="Arial" panose="020B0604020202020204" pitchFamily="34" charset="0"/>
                        </a:rPr>
                        <a:t>Face serum</a:t>
                      </a:r>
                      <a:endParaRPr lang="en-CA" sz="1400" dirty="0">
                        <a:latin typeface="Arial" panose="020B0604020202020204" pitchFamily="34" charset="0"/>
                        <a:cs typeface="Arial" panose="020B0604020202020204" pitchFamily="34"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c>
                  <a:txBody>
                    <a:bodyPr/>
                    <a:lstStyle/>
                    <a:p>
                      <a:pPr algn="ctr"/>
                      <a:r>
                        <a:rPr lang="en-US" sz="1400" b="0" dirty="0">
                          <a:solidFill>
                            <a:schemeClr val="tx1"/>
                          </a:solidFill>
                          <a:latin typeface="Arial" panose="020B0604020202020204" pitchFamily="34" charset="0"/>
                          <a:cs typeface="Arial" panose="020B0604020202020204" pitchFamily="34" charset="0"/>
                        </a:rPr>
                        <a:t>Foot cream</a:t>
                      </a:r>
                      <a:endParaRPr lang="en-CA" sz="1400" b="0" dirty="0">
                        <a:solidFill>
                          <a:schemeClr val="tx1"/>
                        </a:solidFill>
                        <a:latin typeface="Arial" panose="020B0604020202020204" pitchFamily="34" charset="0"/>
                        <a:cs typeface="Arial" panose="020B0604020202020204" pitchFamily="34"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extLst>
                  <a:ext uri="{0D108BD9-81ED-4DB2-BD59-A6C34878D82A}">
                    <a16:rowId xmlns:a16="http://schemas.microsoft.com/office/drawing/2014/main" val="2308028717"/>
                  </a:ext>
                </a:extLst>
              </a:tr>
            </a:tbl>
          </a:graphicData>
        </a:graphic>
      </p:graphicFrame>
    </p:spTree>
    <p:extLst>
      <p:ext uri="{BB962C8B-B14F-4D97-AF65-F5344CB8AC3E}">
        <p14:creationId xmlns:p14="http://schemas.microsoft.com/office/powerpoint/2010/main" val="4255325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313CDD90-C4D6-49D5-844C-A26798DB04F3}"/>
              </a:ext>
            </a:extLst>
          </p:cNvPr>
          <p:cNvSpPr txBox="1">
            <a:spLocks noGrp="1"/>
          </p:cNvSpPr>
          <p:nvPr>
            <p:ph type="title"/>
          </p:nvPr>
        </p:nvSpPr>
        <p:spPr>
          <a:xfrm>
            <a:off x="1219200" y="3581400"/>
            <a:ext cx="6583680" cy="843180"/>
          </a:xfrm>
          <a:prstGeom prst="rect">
            <a:avLst/>
          </a:prstGeom>
          <a:solidFill>
            <a:schemeClr val="bg1"/>
          </a:solidFill>
        </p:spPr>
        <p:txBody>
          <a:bodyPr vert="horz" wrap="square" lIns="0" tIns="12065" rIns="0" bIns="0" rtlCol="0">
            <a:spAutoFit/>
          </a:bodyPr>
          <a:lstStyle/>
          <a:p>
            <a:pPr marL="12700">
              <a:spcBef>
                <a:spcPts val="95"/>
              </a:spcBef>
            </a:pPr>
            <a:r>
              <a:rPr lang="en-US" sz="5400" i="0" spc="-60" dirty="0">
                <a:latin typeface="Aparajita" panose="02020603050405020304" pitchFamily="18" charset="0"/>
                <a:cs typeface="Aparajita" panose="02020603050405020304" pitchFamily="18" charset="0"/>
              </a:rPr>
              <a:t>THANK YOU</a:t>
            </a:r>
            <a:endParaRPr lang="en-CA" sz="5400" i="0" spc="-60" dirty="0">
              <a:latin typeface="Aparajita" panose="02020603050405020304" pitchFamily="18" charset="0"/>
              <a:cs typeface="Aparajita" panose="02020603050405020304" pitchFamily="18" charset="0"/>
            </a:endParaRPr>
          </a:p>
        </p:txBody>
      </p:sp>
      <p:sp>
        <p:nvSpPr>
          <p:cNvPr id="2" name="AutoShape 2" descr="For Young Farmers, Hemp Is a 'Gateway Crop' | Civil Eats">
            <a:extLst>
              <a:ext uri="{FF2B5EF4-FFF2-40B4-BE49-F238E27FC236}">
                <a16:creationId xmlns:a16="http://schemas.microsoft.com/office/drawing/2014/main" id="{37162B73-442E-4AF7-AB36-EFA0A81CF1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6" name="object 2">
            <a:extLst>
              <a:ext uri="{FF2B5EF4-FFF2-40B4-BE49-F238E27FC236}">
                <a16:creationId xmlns:a16="http://schemas.microsoft.com/office/drawing/2014/main" id="{4CFD84C0-26D8-4788-B209-8F58CD683B0A}"/>
              </a:ext>
            </a:extLst>
          </p:cNvPr>
          <p:cNvSpPr/>
          <p:nvPr/>
        </p:nvSpPr>
        <p:spPr>
          <a:xfrm>
            <a:off x="0" y="0"/>
            <a:ext cx="12192000" cy="68580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53119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bject 32"/>
          <p:cNvSpPr/>
          <p:nvPr/>
        </p:nvSpPr>
        <p:spPr>
          <a:xfrm>
            <a:off x="6946847" y="56086"/>
            <a:ext cx="5245153" cy="2534714"/>
          </a:xfrm>
          <a:prstGeom prst="rect">
            <a:avLst/>
          </a:prstGeom>
          <a:blipFill>
            <a:blip r:embed="rId3" cstate="print"/>
            <a:stretch>
              <a:fillRect/>
            </a:stretch>
          </a:blipFill>
        </p:spPr>
        <p:txBody>
          <a:bodyPr wrap="square" lIns="0" tIns="0" rIns="0" bIns="0" rtlCol="0"/>
          <a:lstStyle/>
          <a:p>
            <a:endParaRPr/>
          </a:p>
        </p:txBody>
      </p:sp>
      <p:sp>
        <p:nvSpPr>
          <p:cNvPr id="33" name="object 33"/>
          <p:cNvSpPr txBox="1"/>
          <p:nvPr/>
        </p:nvSpPr>
        <p:spPr>
          <a:xfrm>
            <a:off x="327214" y="6407057"/>
            <a:ext cx="154305" cy="227626"/>
          </a:xfrm>
          <a:prstGeom prst="rect">
            <a:avLst/>
          </a:prstGeom>
        </p:spPr>
        <p:txBody>
          <a:bodyPr vert="horz" wrap="square" lIns="0" tIns="12065" rIns="0" bIns="0" rtlCol="0">
            <a:spAutoFit/>
          </a:bodyPr>
          <a:lstStyle/>
          <a:p>
            <a:pPr marL="25400">
              <a:lnSpc>
                <a:spcPct val="100000"/>
              </a:lnSpc>
              <a:spcBef>
                <a:spcPts val="95"/>
              </a:spcBef>
            </a:pPr>
            <a:r>
              <a:rPr lang="en-US" sz="1400" spc="30" dirty="0">
                <a:solidFill>
                  <a:srgbClr val="86B8D6"/>
                </a:solidFill>
                <a:latin typeface="Arial"/>
                <a:cs typeface="Arial"/>
              </a:rPr>
              <a:t>1</a:t>
            </a:r>
            <a:endParaRPr sz="1400" dirty="0">
              <a:latin typeface="Arial"/>
              <a:cs typeface="Arial"/>
            </a:endParaRPr>
          </a:p>
        </p:txBody>
      </p:sp>
      <p:sp>
        <p:nvSpPr>
          <p:cNvPr id="36" name="object 3">
            <a:extLst>
              <a:ext uri="{FF2B5EF4-FFF2-40B4-BE49-F238E27FC236}">
                <a16:creationId xmlns:a16="http://schemas.microsoft.com/office/drawing/2014/main" id="{A583881E-9D00-48DF-B6F8-943D5E1FE3C9}"/>
              </a:ext>
            </a:extLst>
          </p:cNvPr>
          <p:cNvSpPr txBox="1">
            <a:spLocks noGrp="1"/>
          </p:cNvSpPr>
          <p:nvPr>
            <p:ph type="title"/>
          </p:nvPr>
        </p:nvSpPr>
        <p:spPr>
          <a:xfrm>
            <a:off x="481519" y="762000"/>
            <a:ext cx="6583680" cy="457200"/>
          </a:xfrm>
          <a:prstGeom prst="rect">
            <a:avLst/>
          </a:prstGeom>
          <a:solidFill>
            <a:schemeClr val="bg1"/>
          </a:solidFill>
        </p:spPr>
        <p:txBody>
          <a:bodyPr vert="horz" wrap="square" lIns="0" tIns="12065" rIns="0" bIns="0" rtlCol="0">
            <a:spAutoFit/>
          </a:bodyPr>
          <a:lstStyle/>
          <a:p>
            <a:pPr marL="12700">
              <a:lnSpc>
                <a:spcPct val="100000"/>
              </a:lnSpc>
              <a:spcBef>
                <a:spcPts val="95"/>
              </a:spcBef>
            </a:pPr>
            <a:r>
              <a:rPr lang="en-US" sz="3800" i="0" spc="15" dirty="0">
                <a:latin typeface="Aparajita" panose="02020603050405020304" pitchFamily="18" charset="0"/>
                <a:cs typeface="Aparajita" panose="02020603050405020304" pitchFamily="18" charset="0"/>
              </a:rPr>
              <a:t>INTRODUCTION</a:t>
            </a:r>
            <a:endParaRPr sz="3800" i="0" spc="-60" dirty="0">
              <a:latin typeface="Aparajita" panose="02020603050405020304" pitchFamily="18" charset="0"/>
              <a:cs typeface="Aparajita" panose="02020603050405020304" pitchFamily="18" charset="0"/>
            </a:endParaRPr>
          </a:p>
        </p:txBody>
      </p:sp>
      <p:sp>
        <p:nvSpPr>
          <p:cNvPr id="37" name="Google Shape;76;p14">
            <a:extLst>
              <a:ext uri="{FF2B5EF4-FFF2-40B4-BE49-F238E27FC236}">
                <a16:creationId xmlns:a16="http://schemas.microsoft.com/office/drawing/2014/main" id="{1366C462-8763-4A49-B779-BAE8A4F6560A}"/>
              </a:ext>
            </a:extLst>
          </p:cNvPr>
          <p:cNvSpPr txBox="1"/>
          <p:nvPr/>
        </p:nvSpPr>
        <p:spPr>
          <a:xfrm>
            <a:off x="404366" y="1600200"/>
            <a:ext cx="11177867" cy="4806857"/>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300" dirty="0">
                <a:latin typeface="Arial" panose="020B0604020202020204" pitchFamily="34" charset="0"/>
                <a:ea typeface="Roboto" panose="020B0604020202020204" charset="0"/>
                <a:cs typeface="Arial" panose="020B0604020202020204" pitchFamily="34" charset="0"/>
                <a:sym typeface="Roboto"/>
              </a:rPr>
              <a:t>The hemp and cannabis industry has seen tremendous growth in the past years with the legalization of recreational cannabis in Canada and hemp in the USA.</a:t>
            </a:r>
            <a:endParaRPr sz="1300" dirty="0">
              <a:latin typeface="Arial" panose="020B0604020202020204" pitchFamily="34" charset="0"/>
              <a:ea typeface="Roboto" panose="020B0604020202020204" charset="0"/>
              <a:cs typeface="Arial" panose="020B0604020202020204" pitchFamily="34" charset="0"/>
              <a:sym typeface="Roboto"/>
            </a:endParaRPr>
          </a:p>
          <a:p>
            <a:pPr marL="0" lvl="0" indent="0" algn="just" rtl="0">
              <a:spcBef>
                <a:spcPts val="0"/>
              </a:spcBef>
              <a:spcAft>
                <a:spcPts val="0"/>
              </a:spcAft>
              <a:buNone/>
            </a:pPr>
            <a:endParaRPr sz="1300" dirty="0">
              <a:latin typeface="Arial" panose="020B0604020202020204" pitchFamily="34" charset="0"/>
              <a:ea typeface="Roboto" panose="020B0604020202020204" charset="0"/>
              <a:cs typeface="Arial" panose="020B0604020202020204" pitchFamily="34" charset="0"/>
              <a:sym typeface="Roboto"/>
            </a:endParaRPr>
          </a:p>
          <a:p>
            <a:pPr marL="0" lvl="0" indent="0" algn="just" rtl="0">
              <a:spcBef>
                <a:spcPts val="0"/>
              </a:spcBef>
              <a:spcAft>
                <a:spcPts val="0"/>
              </a:spcAft>
              <a:buNone/>
            </a:pPr>
            <a:r>
              <a:rPr lang="en" sz="1300" dirty="0">
                <a:latin typeface="Arial" panose="020B0604020202020204" pitchFamily="34" charset="0"/>
                <a:ea typeface="Roboto" panose="020B0604020202020204" charset="0"/>
                <a:cs typeface="Arial" panose="020B0604020202020204" pitchFamily="34" charset="0"/>
                <a:sym typeface="Roboto"/>
              </a:rPr>
              <a:t>The industry is projected to surpass $146.4 billion by 2025, according to Grand View Research, driven by the liberalization of cannabis regulations around the world.</a:t>
            </a:r>
            <a:endParaRPr sz="1300" dirty="0">
              <a:latin typeface="Arial" panose="020B0604020202020204" pitchFamily="34" charset="0"/>
              <a:ea typeface="Roboto" panose="020B0604020202020204" charset="0"/>
              <a:cs typeface="Arial" panose="020B0604020202020204" pitchFamily="34" charset="0"/>
              <a:sym typeface="Roboto"/>
            </a:endParaRPr>
          </a:p>
          <a:p>
            <a:pPr marL="0" lvl="0" indent="0" algn="just" rtl="0">
              <a:spcBef>
                <a:spcPts val="0"/>
              </a:spcBef>
              <a:spcAft>
                <a:spcPts val="0"/>
              </a:spcAft>
              <a:buNone/>
            </a:pPr>
            <a:endParaRPr sz="1300" dirty="0">
              <a:latin typeface="Arial" panose="020B0604020202020204" pitchFamily="34" charset="0"/>
              <a:ea typeface="Roboto" panose="020B0604020202020204" charset="0"/>
              <a:cs typeface="Arial" panose="020B0604020202020204" pitchFamily="34" charset="0"/>
              <a:sym typeface="Roboto"/>
            </a:endParaRPr>
          </a:p>
          <a:p>
            <a:pPr marL="0" lvl="0" indent="0" algn="just" rtl="0">
              <a:spcBef>
                <a:spcPts val="0"/>
              </a:spcBef>
              <a:spcAft>
                <a:spcPts val="0"/>
              </a:spcAft>
              <a:buNone/>
            </a:pPr>
            <a:r>
              <a:rPr lang="en" sz="1300" dirty="0">
                <a:latin typeface="Arial" panose="020B0604020202020204" pitchFamily="34" charset="0"/>
                <a:ea typeface="Roboto" panose="020B0604020202020204" charset="0"/>
                <a:cs typeface="Arial" panose="020B0604020202020204" pitchFamily="34" charset="0"/>
                <a:sym typeface="Roboto"/>
              </a:rPr>
              <a:t>While most of this growth has come from cannabis flower, there's no doubt that hemp derived CBD tinctures, edibles and topicals are the fastest growing subset of the market. And, topicals could become the fastest growing subset of that CBD derivatives market in short order as it generates better demand and margins than dried flower.</a:t>
            </a:r>
            <a:endParaRPr sz="1300" dirty="0">
              <a:latin typeface="Arial" panose="020B0604020202020204" pitchFamily="34" charset="0"/>
              <a:ea typeface="Roboto" panose="020B0604020202020204" charset="0"/>
              <a:cs typeface="Arial" panose="020B0604020202020204" pitchFamily="34" charset="0"/>
              <a:sym typeface="Roboto"/>
            </a:endParaRPr>
          </a:p>
          <a:p>
            <a:pPr marL="0" lvl="0" indent="0" algn="just" rtl="0">
              <a:spcBef>
                <a:spcPts val="0"/>
              </a:spcBef>
              <a:spcAft>
                <a:spcPts val="0"/>
              </a:spcAft>
              <a:buNone/>
            </a:pPr>
            <a:endParaRPr sz="1300" dirty="0">
              <a:latin typeface="Arial" panose="020B0604020202020204" pitchFamily="34" charset="0"/>
              <a:ea typeface="Roboto" panose="020B0604020202020204" charset="0"/>
              <a:cs typeface="Arial" panose="020B0604020202020204" pitchFamily="34" charset="0"/>
              <a:sym typeface="Roboto"/>
            </a:endParaRPr>
          </a:p>
          <a:p>
            <a:pPr marL="0" lvl="0" indent="0" algn="just" rtl="0">
              <a:spcBef>
                <a:spcPts val="0"/>
              </a:spcBef>
              <a:spcAft>
                <a:spcPts val="0"/>
              </a:spcAft>
              <a:buNone/>
            </a:pPr>
            <a:r>
              <a:rPr lang="en" sz="1300" dirty="0">
                <a:latin typeface="Arial" panose="020B0604020202020204" pitchFamily="34" charset="0"/>
                <a:ea typeface="Roboto" panose="020B0604020202020204" charset="0"/>
                <a:cs typeface="Arial" panose="020B0604020202020204" pitchFamily="34" charset="0"/>
                <a:sym typeface="Roboto"/>
              </a:rPr>
              <a:t>CBD derivative products contain very little active ingredient, though pricing and margins actually increase significantly compared to dried flower, if compared on an equivalent basis. CBD to delta 8 THC conversion is disrupting cannabis flower market with its low cost of hemp production to cannabis.</a:t>
            </a:r>
            <a:endParaRPr sz="1300" dirty="0">
              <a:latin typeface="Arial" panose="020B0604020202020204" pitchFamily="34" charset="0"/>
              <a:ea typeface="Roboto" panose="020B0604020202020204" charset="0"/>
              <a:cs typeface="Arial" panose="020B0604020202020204" pitchFamily="34" charset="0"/>
              <a:sym typeface="Roboto"/>
            </a:endParaRPr>
          </a:p>
          <a:p>
            <a:pPr marL="0" lvl="0" indent="0" algn="just" rtl="0">
              <a:spcBef>
                <a:spcPts val="0"/>
              </a:spcBef>
              <a:spcAft>
                <a:spcPts val="0"/>
              </a:spcAft>
              <a:buNone/>
            </a:pPr>
            <a:endParaRPr sz="1300" dirty="0">
              <a:latin typeface="Arial" panose="020B0604020202020204" pitchFamily="34" charset="0"/>
              <a:ea typeface="Roboto" panose="020B0604020202020204" charset="0"/>
              <a:cs typeface="Arial" panose="020B0604020202020204" pitchFamily="34" charset="0"/>
              <a:sym typeface="Roboto"/>
            </a:endParaRPr>
          </a:p>
          <a:p>
            <a:pPr marL="0" lvl="0" indent="0" algn="just" rtl="0">
              <a:spcBef>
                <a:spcPts val="0"/>
              </a:spcBef>
              <a:spcAft>
                <a:spcPts val="0"/>
              </a:spcAft>
              <a:buNone/>
            </a:pPr>
            <a:r>
              <a:rPr lang="en" sz="1300" dirty="0">
                <a:latin typeface="Arial" panose="020B0604020202020204" pitchFamily="34" charset="0"/>
                <a:ea typeface="Roboto" panose="020B0604020202020204" charset="0"/>
                <a:cs typeface="Arial" panose="020B0604020202020204" pitchFamily="34" charset="0"/>
                <a:sym typeface="Roboto"/>
              </a:rPr>
              <a:t>All eyes remain on Mexico as it prepares for the hemp and cannabis legalization, a step that will keep the country firmly at the vanguard of a societal revolution and a new industry exploding with potential.</a:t>
            </a:r>
            <a:endParaRPr sz="1300" dirty="0">
              <a:latin typeface="Arial" panose="020B0604020202020204" pitchFamily="34" charset="0"/>
              <a:ea typeface="Roboto" panose="020B0604020202020204" charset="0"/>
              <a:cs typeface="Arial" panose="020B0604020202020204" pitchFamily="34" charset="0"/>
              <a:sym typeface="Roboto"/>
            </a:endParaRPr>
          </a:p>
          <a:p>
            <a:pPr marL="0" lvl="0" indent="0" algn="just" rtl="0">
              <a:spcBef>
                <a:spcPts val="0"/>
              </a:spcBef>
              <a:spcAft>
                <a:spcPts val="0"/>
              </a:spcAft>
              <a:buNone/>
            </a:pPr>
            <a:endParaRPr sz="1300" dirty="0">
              <a:latin typeface="Arial" panose="020B0604020202020204" pitchFamily="34" charset="0"/>
              <a:ea typeface="Roboto" panose="020B0604020202020204" charset="0"/>
              <a:cs typeface="Arial" panose="020B0604020202020204" pitchFamily="34" charset="0"/>
              <a:sym typeface="Roboto"/>
            </a:endParaRPr>
          </a:p>
          <a:p>
            <a:pPr marL="0" lvl="0" indent="0" algn="just" rtl="0">
              <a:spcBef>
                <a:spcPts val="0"/>
              </a:spcBef>
              <a:spcAft>
                <a:spcPts val="0"/>
              </a:spcAft>
              <a:buNone/>
            </a:pPr>
            <a:r>
              <a:rPr lang="en" sz="1300" dirty="0">
                <a:latin typeface="Arial" panose="020B0604020202020204" pitchFamily="34" charset="0"/>
                <a:ea typeface="Roboto" panose="020B0604020202020204" charset="0"/>
                <a:cs typeface="Arial" panose="020B0604020202020204" pitchFamily="34" charset="0"/>
                <a:sym typeface="Roboto"/>
              </a:rPr>
              <a:t>CanOrganics, with 32,000SF plant and cultivation located in the heart of Canada’s hemp growing region and subsidiary at Mexican border in Belize, is strategically located to capitalize on this opportunity.</a:t>
            </a:r>
            <a:endParaRPr sz="1300" dirty="0">
              <a:latin typeface="Arial" panose="020B0604020202020204" pitchFamily="34" charset="0"/>
              <a:ea typeface="Roboto" panose="020B0604020202020204" charset="0"/>
              <a:cs typeface="Arial" panose="020B0604020202020204" pitchFamily="34" charset="0"/>
              <a:sym typeface="Roboto"/>
            </a:endParaRPr>
          </a:p>
          <a:p>
            <a:pPr marL="0" lvl="0" indent="0" algn="just" rtl="0">
              <a:spcBef>
                <a:spcPts val="0"/>
              </a:spcBef>
              <a:spcAft>
                <a:spcPts val="0"/>
              </a:spcAft>
              <a:buNone/>
            </a:pPr>
            <a:endParaRPr sz="1300" dirty="0">
              <a:latin typeface="Arial" panose="020B0604020202020204" pitchFamily="34" charset="0"/>
              <a:ea typeface="Roboto" panose="020B0604020202020204" charset="0"/>
              <a:cs typeface="Arial" panose="020B0604020202020204" pitchFamily="34" charset="0"/>
              <a:sym typeface="Roboto"/>
            </a:endParaRPr>
          </a:p>
          <a:p>
            <a:pPr marL="0" lvl="0" indent="0" algn="just" rtl="0">
              <a:spcBef>
                <a:spcPts val="0"/>
              </a:spcBef>
              <a:spcAft>
                <a:spcPts val="0"/>
              </a:spcAft>
              <a:buNone/>
            </a:pPr>
            <a:r>
              <a:rPr lang="en" sz="1300" dirty="0">
                <a:latin typeface="Arial" panose="020B0604020202020204" pitchFamily="34" charset="0"/>
                <a:ea typeface="Roboto" panose="020B0604020202020204" charset="0"/>
                <a:cs typeface="Arial" panose="020B0604020202020204" pitchFamily="34" charset="0"/>
                <a:sym typeface="Roboto"/>
              </a:rPr>
              <a:t>We are building strong business fundamentals as the regulatory and business environment settles, with patience, perseverance and confidence—along with a well-developed business strategy backed up by proven team and partners, know how and patents</a:t>
            </a:r>
            <a:r>
              <a:rPr lang="en" sz="1300" b="1" dirty="0">
                <a:latin typeface="Arial" panose="020B0604020202020204" pitchFamily="34" charset="0"/>
                <a:ea typeface="Roboto" panose="020B0604020202020204" charset="0"/>
                <a:cs typeface="Arial" panose="020B0604020202020204" pitchFamily="34" charset="0"/>
              </a:rPr>
              <a:t>.</a:t>
            </a:r>
            <a:endParaRPr sz="1300" b="1" dirty="0">
              <a:latin typeface="Arial" panose="020B0604020202020204" pitchFamily="34" charset="0"/>
              <a:ea typeface="Roboto" panose="020B060402020202020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FE23467D-6947-472F-BB50-39CC0417770D}"/>
              </a:ext>
            </a:extLst>
          </p:cNvPr>
          <p:cNvSpPr txBox="1">
            <a:spLocks noGrp="1"/>
          </p:cNvSpPr>
          <p:nvPr>
            <p:ph type="title"/>
          </p:nvPr>
        </p:nvSpPr>
        <p:spPr>
          <a:xfrm>
            <a:off x="481519" y="767238"/>
            <a:ext cx="6583680" cy="596958"/>
          </a:xfrm>
          <a:prstGeom prst="rect">
            <a:avLst/>
          </a:prstGeom>
          <a:solidFill>
            <a:schemeClr val="bg1"/>
          </a:solidFill>
        </p:spPr>
        <p:txBody>
          <a:bodyPr vert="horz" wrap="square" lIns="0" tIns="12065" rIns="0" bIns="0" rtlCol="0">
            <a:spAutoFit/>
          </a:bodyPr>
          <a:lstStyle/>
          <a:p>
            <a:pPr marL="12700">
              <a:lnSpc>
                <a:spcPct val="100000"/>
              </a:lnSpc>
              <a:spcBef>
                <a:spcPts val="95"/>
              </a:spcBef>
            </a:pPr>
            <a:r>
              <a:rPr lang="en-US" sz="3800" i="0" spc="15" dirty="0">
                <a:latin typeface="Aparajita" panose="02020603050405020304" pitchFamily="18" charset="0"/>
                <a:cs typeface="Aparajita" panose="02020603050405020304" pitchFamily="18" charset="0"/>
              </a:rPr>
              <a:t>MARKET OPPORTINUTY</a:t>
            </a:r>
            <a:endParaRPr sz="3800" i="0" spc="-60" dirty="0">
              <a:latin typeface="Aparajita" panose="02020603050405020304" pitchFamily="18" charset="0"/>
              <a:cs typeface="Aparajita" panose="02020603050405020304" pitchFamily="18" charset="0"/>
            </a:endParaRPr>
          </a:p>
        </p:txBody>
      </p:sp>
      <p:sp>
        <p:nvSpPr>
          <p:cNvPr id="33" name="object 33"/>
          <p:cNvSpPr txBox="1"/>
          <p:nvPr/>
        </p:nvSpPr>
        <p:spPr>
          <a:xfrm>
            <a:off x="327214" y="6407057"/>
            <a:ext cx="154305" cy="268605"/>
          </a:xfrm>
          <a:prstGeom prst="rect">
            <a:avLst/>
          </a:prstGeom>
        </p:spPr>
        <p:txBody>
          <a:bodyPr vert="horz" wrap="square" lIns="0" tIns="12065" rIns="0" bIns="0" rtlCol="0">
            <a:spAutoFit/>
          </a:bodyPr>
          <a:lstStyle/>
          <a:p>
            <a:pPr marL="25400">
              <a:lnSpc>
                <a:spcPct val="100000"/>
              </a:lnSpc>
              <a:spcBef>
                <a:spcPts val="95"/>
              </a:spcBef>
            </a:pPr>
            <a:r>
              <a:rPr sz="1400" spc="30" dirty="0">
                <a:solidFill>
                  <a:srgbClr val="86B8D6"/>
                </a:solidFill>
                <a:latin typeface="Arial"/>
                <a:cs typeface="Arial"/>
              </a:rPr>
              <a:t>2</a:t>
            </a:r>
            <a:endParaRPr sz="1400" dirty="0">
              <a:latin typeface="Arial"/>
              <a:cs typeface="Arial"/>
            </a:endParaRPr>
          </a:p>
        </p:txBody>
      </p:sp>
      <p:sp>
        <p:nvSpPr>
          <p:cNvPr id="4" name="object 2">
            <a:extLst>
              <a:ext uri="{FF2B5EF4-FFF2-40B4-BE49-F238E27FC236}">
                <a16:creationId xmlns:a16="http://schemas.microsoft.com/office/drawing/2014/main" id="{781AA5DA-F2ED-40F3-B619-20714269137C}"/>
              </a:ext>
            </a:extLst>
          </p:cNvPr>
          <p:cNvSpPr/>
          <p:nvPr/>
        </p:nvSpPr>
        <p:spPr>
          <a:xfrm>
            <a:off x="0" y="0"/>
            <a:ext cx="5288688" cy="2806172"/>
          </a:xfrm>
          <a:prstGeom prst="rect">
            <a:avLst/>
          </a:prstGeom>
          <a:blipFill>
            <a:blip r:embed="rId3" cstate="print"/>
            <a:stretch>
              <a:fillRect/>
            </a:stretch>
          </a:blipFill>
        </p:spPr>
        <p:txBody>
          <a:bodyPr wrap="square" lIns="0" tIns="0" rIns="0" bIns="0" rtlCol="0"/>
          <a:lstStyle/>
          <a:p>
            <a:endParaRPr/>
          </a:p>
        </p:txBody>
      </p:sp>
      <p:sp>
        <p:nvSpPr>
          <p:cNvPr id="8" name="Google Shape;82;p15">
            <a:extLst>
              <a:ext uri="{FF2B5EF4-FFF2-40B4-BE49-F238E27FC236}">
                <a16:creationId xmlns:a16="http://schemas.microsoft.com/office/drawing/2014/main" id="{5F55093B-CF95-4C13-A437-2B907A8AC256}"/>
              </a:ext>
            </a:extLst>
          </p:cNvPr>
          <p:cNvSpPr txBox="1"/>
          <p:nvPr/>
        </p:nvSpPr>
        <p:spPr>
          <a:xfrm>
            <a:off x="4419600" y="2072183"/>
            <a:ext cx="7239000" cy="4436034"/>
          </a:xfrm>
          <a:prstGeom prst="rect">
            <a:avLst/>
          </a:prstGeom>
          <a:noFill/>
          <a:ln>
            <a:noFill/>
          </a:ln>
        </p:spPr>
        <p:txBody>
          <a:bodyPr spcFirstLastPara="1" wrap="square" lIns="91425" tIns="91425" rIns="91425" bIns="91425" anchor="t" anchorCtr="0">
            <a:noAutofit/>
          </a:bodyPr>
          <a:lstStyle/>
          <a:p>
            <a:pPr algn="just">
              <a:buClr>
                <a:srgbClr val="000000"/>
              </a:buClr>
              <a:buFont typeface="Arial"/>
              <a:buNone/>
            </a:pPr>
            <a:r>
              <a:rPr lang="en" sz="1300" kern="0" dirty="0">
                <a:latin typeface="Arial" panose="020B0604020202020204" pitchFamily="34" charset="0"/>
                <a:ea typeface="Roboto" panose="020B0604020202020204" charset="0"/>
                <a:cs typeface="Arial" panose="020B0604020202020204" pitchFamily="34" charset="0"/>
                <a:sym typeface="Arial"/>
              </a:rPr>
              <a:t>Hemp derived cannabinoids account for the major share of the CBD market versus marijuana derived CBD products. According to cannabis research firm Brightfield Group, the hemp derived CBD market in the United States will total more than $11 billion by 2020 and top $21 by 2022.</a:t>
            </a:r>
            <a:endParaRPr sz="1300" kern="0" dirty="0">
              <a:latin typeface="Arial" panose="020B0604020202020204" pitchFamily="34" charset="0"/>
              <a:ea typeface="Roboto" panose="020B0604020202020204" charset="0"/>
              <a:cs typeface="Arial" panose="020B0604020202020204" pitchFamily="34" charset="0"/>
              <a:sym typeface="Arial"/>
            </a:endParaRPr>
          </a:p>
          <a:p>
            <a:pPr algn="just">
              <a:buClr>
                <a:srgbClr val="000000"/>
              </a:buClr>
              <a:buFont typeface="Arial"/>
              <a:buNone/>
            </a:pPr>
            <a:endParaRPr sz="1300" kern="0" dirty="0">
              <a:latin typeface="Arial" panose="020B0604020202020204" pitchFamily="34" charset="0"/>
              <a:ea typeface="Roboto" panose="020B0604020202020204" charset="0"/>
              <a:cs typeface="Arial" panose="020B0604020202020204" pitchFamily="34" charset="0"/>
              <a:sym typeface="Arial"/>
            </a:endParaRPr>
          </a:p>
          <a:p>
            <a:pPr algn="just">
              <a:buClr>
                <a:srgbClr val="000000"/>
              </a:buClr>
              <a:buFont typeface="Arial"/>
              <a:buNone/>
            </a:pPr>
            <a:r>
              <a:rPr lang="en" sz="1300" kern="0" dirty="0">
                <a:latin typeface="Arial" panose="020B0604020202020204" pitchFamily="34" charset="0"/>
                <a:ea typeface="Roboto" panose="020B0604020202020204" charset="0"/>
                <a:cs typeface="Arial" panose="020B0604020202020204" pitchFamily="34" charset="0"/>
                <a:sym typeface="Arial"/>
              </a:rPr>
              <a:t>According to Marijuana Business Magazine CBD is driving growth across the cannabis industry and giving companies opportunities that never existed in marijuana.</a:t>
            </a:r>
            <a:endParaRPr sz="1300" kern="0" dirty="0">
              <a:latin typeface="Arial" panose="020B0604020202020204" pitchFamily="34" charset="0"/>
              <a:ea typeface="Roboto" panose="020B0604020202020204" charset="0"/>
              <a:cs typeface="Arial" panose="020B0604020202020204" pitchFamily="34" charset="0"/>
              <a:sym typeface="Arial"/>
            </a:endParaRPr>
          </a:p>
          <a:p>
            <a:pPr algn="just">
              <a:buClr>
                <a:srgbClr val="000000"/>
              </a:buClr>
              <a:buFont typeface="Arial"/>
              <a:buNone/>
            </a:pPr>
            <a:endParaRPr sz="1300" kern="0" dirty="0">
              <a:latin typeface="Arial" panose="020B0604020202020204" pitchFamily="34" charset="0"/>
              <a:ea typeface="Roboto" panose="020B0604020202020204" charset="0"/>
              <a:cs typeface="Arial" panose="020B0604020202020204" pitchFamily="34" charset="0"/>
              <a:sym typeface="Arial"/>
            </a:endParaRPr>
          </a:p>
          <a:p>
            <a:pPr algn="just">
              <a:buClr>
                <a:srgbClr val="000000"/>
              </a:buClr>
              <a:buFont typeface="Arial"/>
              <a:buNone/>
            </a:pPr>
            <a:r>
              <a:rPr lang="en" sz="1300" kern="0" dirty="0">
                <a:latin typeface="Arial" panose="020B0604020202020204" pitchFamily="34" charset="0"/>
                <a:ea typeface="Roboto" panose="020B0604020202020204" charset="0"/>
                <a:cs typeface="Arial" panose="020B0604020202020204" pitchFamily="34" charset="0"/>
                <a:sym typeface="Arial"/>
              </a:rPr>
              <a:t>Nearly 7 percent of Americans are already using cannabidiol (CBD), placing the potential market opportunity for the much-hyped cannabis compound at $16 billion by 2025, according to a new analysis by Cowen &amp; Co.</a:t>
            </a:r>
            <a:endParaRPr sz="1300" kern="0" dirty="0">
              <a:latin typeface="Arial" panose="020B0604020202020204" pitchFamily="34" charset="0"/>
              <a:ea typeface="Roboto" panose="020B0604020202020204" charset="0"/>
              <a:cs typeface="Arial" panose="020B0604020202020204" pitchFamily="34" charset="0"/>
              <a:sym typeface="Arial"/>
            </a:endParaRPr>
          </a:p>
          <a:p>
            <a:pPr algn="just">
              <a:buClr>
                <a:srgbClr val="000000"/>
              </a:buClr>
              <a:buFont typeface="Arial"/>
              <a:buNone/>
            </a:pPr>
            <a:endParaRPr sz="1300" kern="0" dirty="0">
              <a:latin typeface="Arial" panose="020B0604020202020204" pitchFamily="34" charset="0"/>
              <a:ea typeface="Roboto" panose="020B0604020202020204" charset="0"/>
              <a:cs typeface="Arial" panose="020B0604020202020204" pitchFamily="34" charset="0"/>
              <a:sym typeface="Arial"/>
            </a:endParaRPr>
          </a:p>
          <a:p>
            <a:pPr algn="just">
              <a:buClr>
                <a:srgbClr val="000000"/>
              </a:buClr>
              <a:buFont typeface="Arial"/>
              <a:buNone/>
            </a:pPr>
            <a:r>
              <a:rPr lang="en" sz="1300" kern="0" dirty="0">
                <a:latin typeface="Arial" panose="020B0604020202020204" pitchFamily="34" charset="0"/>
                <a:ea typeface="Roboto" panose="020B0604020202020204" charset="0"/>
                <a:cs typeface="Arial" panose="020B0604020202020204" pitchFamily="34" charset="0"/>
                <a:sym typeface="Arial"/>
              </a:rPr>
              <a:t>The Cowen survey found that CBD use is highest among consumers aged 18 to 34. Tinctures (liquid extracts) accounted for the biggest chunk of the market at 44 per cent, followed by topicals at 26 per cent, capsules at 22 per cent and beverages at 19 per cent.</a:t>
            </a:r>
            <a:endParaRPr sz="1300" kern="0" dirty="0">
              <a:latin typeface="Arial" panose="020B0604020202020204" pitchFamily="34" charset="0"/>
              <a:ea typeface="Roboto" panose="020B0604020202020204" charset="0"/>
              <a:cs typeface="Arial" panose="020B0604020202020204" pitchFamily="34" charset="0"/>
              <a:sym typeface="Arial"/>
            </a:endParaRPr>
          </a:p>
          <a:p>
            <a:pPr algn="just">
              <a:buClr>
                <a:srgbClr val="000000"/>
              </a:buClr>
              <a:buFont typeface="Arial"/>
              <a:buNone/>
            </a:pPr>
            <a:endParaRPr sz="1300" kern="0" dirty="0">
              <a:latin typeface="Arial" panose="020B0604020202020204" pitchFamily="34" charset="0"/>
              <a:ea typeface="Roboto" panose="020B0604020202020204" charset="0"/>
              <a:cs typeface="Arial" panose="020B0604020202020204" pitchFamily="34" charset="0"/>
              <a:sym typeface="Arial"/>
            </a:endParaRPr>
          </a:p>
          <a:p>
            <a:pPr algn="just">
              <a:buClr>
                <a:srgbClr val="000000"/>
              </a:buClr>
              <a:buFont typeface="Arial"/>
              <a:buNone/>
            </a:pPr>
            <a:r>
              <a:rPr lang="en" sz="1300" kern="0" dirty="0">
                <a:latin typeface="Arial" panose="020B0604020202020204" pitchFamily="34" charset="0"/>
                <a:ea typeface="Roboto" panose="020B0604020202020204" charset="0"/>
                <a:cs typeface="Arial" panose="020B0604020202020204" pitchFamily="34" charset="0"/>
                <a:sym typeface="Arial"/>
              </a:rPr>
              <a:t>With hemp and cannabis legalization in Mexico, extracted products could represent 50 percent of the market. </a:t>
            </a:r>
            <a:endParaRPr sz="1300" kern="0" dirty="0">
              <a:latin typeface="Arial" panose="020B0604020202020204" pitchFamily="34" charset="0"/>
              <a:ea typeface="Roboto" panose="020B0604020202020204" charset="0"/>
              <a:cs typeface="Arial" panose="020B0604020202020204" pitchFamily="34" charset="0"/>
              <a:sym typeface="Arial"/>
            </a:endParaRPr>
          </a:p>
          <a:p>
            <a:pPr algn="just">
              <a:buClr>
                <a:srgbClr val="000000"/>
              </a:buClr>
              <a:buFont typeface="Arial"/>
              <a:buNone/>
            </a:pPr>
            <a:endParaRPr sz="1300" kern="0" dirty="0">
              <a:latin typeface="Arial" panose="020B0604020202020204" pitchFamily="34" charset="0"/>
              <a:ea typeface="Roboto" panose="020B0604020202020204" charset="0"/>
              <a:cs typeface="Arial" panose="020B0604020202020204" pitchFamily="34" charset="0"/>
              <a:sym typeface="Arial"/>
            </a:endParaRPr>
          </a:p>
          <a:p>
            <a:pPr algn="just">
              <a:buClr>
                <a:srgbClr val="000000"/>
              </a:buClr>
              <a:buFont typeface="Arial"/>
              <a:buNone/>
            </a:pPr>
            <a:endParaRPr sz="1300" kern="0" dirty="0">
              <a:latin typeface="Arial" panose="020B0604020202020204" pitchFamily="34" charset="0"/>
              <a:ea typeface="Roboto" panose="020B0604020202020204" charset="0"/>
              <a:cs typeface="Arial" panose="020B0604020202020204" pitchFamily="34" charset="0"/>
              <a:sym typeface="Arial"/>
            </a:endParaRPr>
          </a:p>
        </p:txBody>
      </p:sp>
      <p:pic>
        <p:nvPicPr>
          <p:cNvPr id="9" name="Google Shape;86;p15">
            <a:extLst>
              <a:ext uri="{FF2B5EF4-FFF2-40B4-BE49-F238E27FC236}">
                <a16:creationId xmlns:a16="http://schemas.microsoft.com/office/drawing/2014/main" id="{6732B474-653F-4DA5-A15B-0AA64E900E89}"/>
              </a:ext>
            </a:extLst>
          </p:cNvPr>
          <p:cNvPicPr preferRelativeResize="0"/>
          <p:nvPr/>
        </p:nvPicPr>
        <p:blipFill>
          <a:blip r:embed="rId4">
            <a:alphaModFix/>
          </a:blip>
          <a:stretch>
            <a:fillRect/>
          </a:stretch>
        </p:blipFill>
        <p:spPr>
          <a:xfrm>
            <a:off x="0" y="2806172"/>
            <a:ext cx="4088895" cy="23128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89056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313CDD90-C4D6-49D5-844C-A26798DB04F3}"/>
              </a:ext>
            </a:extLst>
          </p:cNvPr>
          <p:cNvSpPr txBox="1">
            <a:spLocks noGrp="1"/>
          </p:cNvSpPr>
          <p:nvPr>
            <p:ph type="title"/>
          </p:nvPr>
        </p:nvSpPr>
        <p:spPr>
          <a:xfrm>
            <a:off x="481519" y="767238"/>
            <a:ext cx="6583680" cy="596958"/>
          </a:xfrm>
          <a:prstGeom prst="rect">
            <a:avLst/>
          </a:prstGeom>
          <a:solidFill>
            <a:schemeClr val="bg1"/>
          </a:solidFill>
        </p:spPr>
        <p:txBody>
          <a:bodyPr vert="horz" wrap="square" lIns="0" tIns="12065" rIns="0" bIns="0" rtlCol="0">
            <a:spAutoFit/>
          </a:bodyPr>
          <a:lstStyle/>
          <a:p>
            <a:pPr marL="12700">
              <a:lnSpc>
                <a:spcPct val="100000"/>
              </a:lnSpc>
              <a:spcBef>
                <a:spcPts val="95"/>
              </a:spcBef>
            </a:pPr>
            <a:r>
              <a:rPr lang="en-US" sz="3800" i="0" spc="15" dirty="0">
                <a:latin typeface="Aparajita" panose="02020603050405020304" pitchFamily="18" charset="0"/>
                <a:cs typeface="Aparajita" panose="02020603050405020304" pitchFamily="18" charset="0"/>
              </a:rPr>
              <a:t>CANADIAN OPERATIONS</a:t>
            </a:r>
            <a:endParaRPr sz="3800" i="0" spc="-60" dirty="0">
              <a:latin typeface="Aparajita" panose="02020603050405020304" pitchFamily="18" charset="0"/>
              <a:cs typeface="Aparajita" panose="02020603050405020304" pitchFamily="18" charset="0"/>
            </a:endParaRPr>
          </a:p>
        </p:txBody>
      </p:sp>
      <p:sp>
        <p:nvSpPr>
          <p:cNvPr id="33" name="object 33"/>
          <p:cNvSpPr txBox="1"/>
          <p:nvPr/>
        </p:nvSpPr>
        <p:spPr>
          <a:xfrm>
            <a:off x="327214" y="6407057"/>
            <a:ext cx="154305" cy="227626"/>
          </a:xfrm>
          <a:prstGeom prst="rect">
            <a:avLst/>
          </a:prstGeom>
        </p:spPr>
        <p:txBody>
          <a:bodyPr vert="horz" wrap="square" lIns="0" tIns="12065" rIns="0" bIns="0" rtlCol="0">
            <a:spAutoFit/>
          </a:bodyPr>
          <a:lstStyle/>
          <a:p>
            <a:pPr marL="25400">
              <a:lnSpc>
                <a:spcPct val="100000"/>
              </a:lnSpc>
              <a:spcBef>
                <a:spcPts val="95"/>
              </a:spcBef>
            </a:pPr>
            <a:r>
              <a:rPr lang="en-US" sz="1400" spc="30" dirty="0">
                <a:solidFill>
                  <a:srgbClr val="86B8D6"/>
                </a:solidFill>
                <a:latin typeface="Arial"/>
                <a:cs typeface="Arial"/>
              </a:rPr>
              <a:t>3</a:t>
            </a:r>
            <a:endParaRPr sz="1400" dirty="0">
              <a:latin typeface="Arial"/>
              <a:cs typeface="Arial"/>
            </a:endParaRPr>
          </a:p>
        </p:txBody>
      </p:sp>
      <p:sp>
        <p:nvSpPr>
          <p:cNvPr id="4" name="object 2">
            <a:extLst>
              <a:ext uri="{FF2B5EF4-FFF2-40B4-BE49-F238E27FC236}">
                <a16:creationId xmlns:a16="http://schemas.microsoft.com/office/drawing/2014/main" id="{781AA5DA-F2ED-40F3-B619-20714269137C}"/>
              </a:ext>
            </a:extLst>
          </p:cNvPr>
          <p:cNvSpPr/>
          <p:nvPr/>
        </p:nvSpPr>
        <p:spPr>
          <a:xfrm>
            <a:off x="0" y="0"/>
            <a:ext cx="5288688" cy="2806172"/>
          </a:xfrm>
          <a:prstGeom prst="rect">
            <a:avLst/>
          </a:prstGeom>
          <a:blipFill>
            <a:blip r:embed="rId3" cstate="print"/>
            <a:stretch>
              <a:fillRect/>
            </a:stretch>
          </a:blipFill>
        </p:spPr>
        <p:txBody>
          <a:bodyPr wrap="square" lIns="0" tIns="0" rIns="0" bIns="0" rtlCol="0"/>
          <a:lstStyle/>
          <a:p>
            <a:endParaRPr sz="1600" dirty="0"/>
          </a:p>
        </p:txBody>
      </p:sp>
      <p:sp>
        <p:nvSpPr>
          <p:cNvPr id="6" name="Google Shape;92;p16">
            <a:extLst>
              <a:ext uri="{FF2B5EF4-FFF2-40B4-BE49-F238E27FC236}">
                <a16:creationId xmlns:a16="http://schemas.microsoft.com/office/drawing/2014/main" id="{0A477A1D-8B14-43EE-AD5D-265FBB2B3CD5}"/>
              </a:ext>
            </a:extLst>
          </p:cNvPr>
          <p:cNvSpPr txBox="1"/>
          <p:nvPr/>
        </p:nvSpPr>
        <p:spPr>
          <a:xfrm>
            <a:off x="483351" y="1627402"/>
            <a:ext cx="6096000" cy="4724400"/>
          </a:xfrm>
          <a:prstGeom prst="rect">
            <a:avLst/>
          </a:prstGeom>
          <a:noFill/>
          <a:ln>
            <a:noFill/>
          </a:ln>
        </p:spPr>
        <p:txBody>
          <a:bodyPr spcFirstLastPara="1" wrap="square" lIns="91425" tIns="91425" rIns="91425" bIns="91425" anchor="t" anchorCtr="0">
            <a:noAutofit/>
          </a:bodyPr>
          <a:lstStyle/>
          <a:p>
            <a:pPr marL="171450" indent="-171450">
              <a:buClr>
                <a:srgbClr val="000000"/>
              </a:buClr>
              <a:buFont typeface="Arial" panose="020B0604020202020204" pitchFamily="34" charset="0"/>
              <a:buChar char="•"/>
            </a:pPr>
            <a:r>
              <a:rPr lang="en" sz="1300" kern="0" dirty="0">
                <a:latin typeface="Arial" panose="020B0604020202020204" pitchFamily="34" charset="0"/>
                <a:ea typeface="Roboto" panose="020B0604020202020204" charset="0"/>
                <a:cs typeface="Arial" panose="020B0604020202020204" pitchFamily="34" charset="0"/>
                <a:sym typeface="Roboto"/>
              </a:rPr>
              <a:t>2018 Canada legalized recreational cannabis</a:t>
            </a:r>
            <a:endParaRPr sz="1300" kern="0" dirty="0">
              <a:latin typeface="Arial" panose="020B0604020202020204" pitchFamily="34" charset="0"/>
              <a:ea typeface="Roboto" panose="020B0604020202020204" charset="0"/>
              <a:cs typeface="Arial" panose="020B0604020202020204" pitchFamily="34" charset="0"/>
              <a:sym typeface="Roboto"/>
            </a:endParaRPr>
          </a:p>
          <a:p>
            <a:pPr marL="171450" indent="-171450">
              <a:buClr>
                <a:srgbClr val="000000"/>
              </a:buClr>
              <a:buFont typeface="Arial" panose="020B0604020202020204" pitchFamily="34" charset="0"/>
              <a:buChar char="•"/>
            </a:pPr>
            <a:endParaRPr sz="1300" kern="0" dirty="0">
              <a:latin typeface="Arial" panose="020B0604020202020204" pitchFamily="34" charset="0"/>
              <a:ea typeface="Roboto" panose="020B0604020202020204" charset="0"/>
              <a:cs typeface="Arial" panose="020B0604020202020204" pitchFamily="34" charset="0"/>
              <a:sym typeface="Roboto"/>
            </a:endParaRPr>
          </a:p>
          <a:p>
            <a:pPr marL="171450" indent="-171450">
              <a:buClr>
                <a:srgbClr val="000000"/>
              </a:buClr>
              <a:buFont typeface="Arial" panose="020B0604020202020204" pitchFamily="34" charset="0"/>
              <a:buChar char="•"/>
            </a:pPr>
            <a:r>
              <a:rPr lang="en" sz="1300" kern="0" dirty="0">
                <a:latin typeface="Arial" panose="020B0604020202020204" pitchFamily="34" charset="0"/>
                <a:ea typeface="Roboto" panose="020B0604020202020204" charset="0"/>
                <a:cs typeface="Arial" panose="020B0604020202020204" pitchFamily="34" charset="0"/>
                <a:sym typeface="Roboto"/>
              </a:rPr>
              <a:t>2019 CanOrganics received hemp processors license</a:t>
            </a:r>
            <a:endParaRPr sz="1300" kern="0" dirty="0">
              <a:latin typeface="Arial" panose="020B0604020202020204" pitchFamily="34" charset="0"/>
              <a:ea typeface="Roboto" panose="020B0604020202020204" charset="0"/>
              <a:cs typeface="Arial" panose="020B0604020202020204" pitchFamily="34" charset="0"/>
              <a:sym typeface="Roboto"/>
            </a:endParaRPr>
          </a:p>
          <a:p>
            <a:pPr marL="171450" indent="-171450">
              <a:buClr>
                <a:srgbClr val="000000"/>
              </a:buClr>
              <a:buFont typeface="Arial" panose="020B0604020202020204" pitchFamily="34" charset="0"/>
              <a:buChar char="•"/>
            </a:pPr>
            <a:endParaRPr sz="1300" kern="0" dirty="0">
              <a:latin typeface="Arial" panose="020B0604020202020204" pitchFamily="34" charset="0"/>
              <a:ea typeface="Roboto" panose="020B0604020202020204" charset="0"/>
              <a:cs typeface="Arial" panose="020B0604020202020204" pitchFamily="34" charset="0"/>
              <a:sym typeface="Roboto"/>
            </a:endParaRPr>
          </a:p>
          <a:p>
            <a:pPr marL="171450" indent="-171450">
              <a:buClr>
                <a:srgbClr val="000000"/>
              </a:buClr>
              <a:buFont typeface="Arial" panose="020B0604020202020204" pitchFamily="34" charset="0"/>
              <a:buChar char="•"/>
            </a:pPr>
            <a:r>
              <a:rPr lang="en" sz="1300" kern="0" dirty="0">
                <a:latin typeface="Arial" panose="020B0604020202020204" pitchFamily="34" charset="0"/>
                <a:ea typeface="Roboto" panose="020B0604020202020204" charset="0"/>
                <a:cs typeface="Arial" panose="020B0604020202020204" pitchFamily="34" charset="0"/>
                <a:sym typeface="Roboto"/>
              </a:rPr>
              <a:t>2020 CanOrganics received cannabis processors license</a:t>
            </a:r>
            <a:endParaRPr sz="1300" kern="0" dirty="0">
              <a:latin typeface="Arial" panose="020B0604020202020204" pitchFamily="34" charset="0"/>
              <a:ea typeface="Roboto" panose="020B0604020202020204" charset="0"/>
              <a:cs typeface="Arial" panose="020B0604020202020204" pitchFamily="34" charset="0"/>
              <a:sym typeface="Roboto"/>
            </a:endParaRPr>
          </a:p>
          <a:p>
            <a:pPr marL="171450" indent="-171450">
              <a:buClr>
                <a:srgbClr val="000000"/>
              </a:buClr>
              <a:buFont typeface="Arial" panose="020B0604020202020204" pitchFamily="34" charset="0"/>
              <a:buChar char="•"/>
            </a:pPr>
            <a:endParaRPr sz="1300" kern="0" dirty="0">
              <a:latin typeface="Arial" panose="020B0604020202020204" pitchFamily="34" charset="0"/>
              <a:ea typeface="Roboto" panose="020B0604020202020204" charset="0"/>
              <a:cs typeface="Arial" panose="020B0604020202020204" pitchFamily="34" charset="0"/>
              <a:sym typeface="Roboto"/>
            </a:endParaRPr>
          </a:p>
          <a:p>
            <a:pPr marL="171450" indent="-171450">
              <a:buClr>
                <a:srgbClr val="000000"/>
              </a:buClr>
              <a:buFont typeface="Arial" panose="020B0604020202020204" pitchFamily="34" charset="0"/>
              <a:buChar char="•"/>
            </a:pPr>
            <a:r>
              <a:rPr lang="en" sz="1300" kern="0" dirty="0">
                <a:latin typeface="Arial" panose="020B0604020202020204" pitchFamily="34" charset="0"/>
                <a:ea typeface="Roboto" panose="020B0604020202020204" charset="0"/>
                <a:cs typeface="Arial" panose="020B0604020202020204" pitchFamily="34" charset="0"/>
                <a:sym typeface="Roboto"/>
              </a:rPr>
              <a:t>2021 CanOrganics will receive store, online sales and home delivery license</a:t>
            </a:r>
            <a:endParaRPr sz="1300" kern="0" dirty="0">
              <a:latin typeface="Arial" panose="020B0604020202020204" pitchFamily="34" charset="0"/>
              <a:ea typeface="Roboto" panose="020B0604020202020204" charset="0"/>
              <a:cs typeface="Arial" panose="020B0604020202020204" pitchFamily="34" charset="0"/>
              <a:sym typeface="Roboto"/>
            </a:endParaRPr>
          </a:p>
          <a:p>
            <a:pPr marL="171450" indent="-171450">
              <a:buClr>
                <a:srgbClr val="000000"/>
              </a:buClr>
              <a:buFont typeface="Arial" panose="020B0604020202020204" pitchFamily="34" charset="0"/>
              <a:buChar char="•"/>
            </a:pPr>
            <a:endParaRPr sz="1300" kern="0" dirty="0">
              <a:latin typeface="Arial" panose="020B0604020202020204" pitchFamily="34" charset="0"/>
              <a:ea typeface="Roboto" panose="020B0604020202020204" charset="0"/>
              <a:cs typeface="Arial" panose="020B0604020202020204" pitchFamily="34" charset="0"/>
              <a:sym typeface="Roboto"/>
            </a:endParaRPr>
          </a:p>
          <a:p>
            <a:pPr marL="171450" indent="-171450">
              <a:buClr>
                <a:srgbClr val="000000"/>
              </a:buClr>
              <a:buFont typeface="Arial" panose="020B0604020202020204" pitchFamily="34" charset="0"/>
              <a:buChar char="•"/>
            </a:pPr>
            <a:r>
              <a:rPr lang="en" sz="1300" kern="0" dirty="0">
                <a:latin typeface="Arial" panose="020B0604020202020204" pitchFamily="34" charset="0"/>
                <a:ea typeface="Roboto" panose="020B0604020202020204" charset="0"/>
                <a:cs typeface="Arial" panose="020B0604020202020204" pitchFamily="34" charset="0"/>
                <a:sym typeface="Roboto"/>
              </a:rPr>
              <a:t>32,000SF plant in Swift Current, SK</a:t>
            </a:r>
            <a:endParaRPr sz="1300" kern="0" dirty="0">
              <a:latin typeface="Arial" panose="020B0604020202020204" pitchFamily="34" charset="0"/>
              <a:ea typeface="Roboto" panose="020B0604020202020204" charset="0"/>
              <a:cs typeface="Arial" panose="020B0604020202020204" pitchFamily="34" charset="0"/>
              <a:sym typeface="Roboto"/>
            </a:endParaRPr>
          </a:p>
          <a:p>
            <a:pPr marL="171450" indent="-171450">
              <a:buClr>
                <a:srgbClr val="000000"/>
              </a:buClr>
              <a:buFont typeface="Arial" panose="020B0604020202020204" pitchFamily="34" charset="0"/>
              <a:buChar char="•"/>
            </a:pPr>
            <a:endParaRPr sz="1300" kern="0" dirty="0">
              <a:latin typeface="Arial" panose="020B0604020202020204" pitchFamily="34" charset="0"/>
              <a:ea typeface="Roboto" panose="020B0604020202020204" charset="0"/>
              <a:cs typeface="Arial" panose="020B0604020202020204" pitchFamily="34" charset="0"/>
              <a:sym typeface="Roboto"/>
            </a:endParaRPr>
          </a:p>
          <a:p>
            <a:pPr marL="171450" indent="-171450">
              <a:buClr>
                <a:srgbClr val="000000"/>
              </a:buClr>
              <a:buFont typeface="Arial" panose="020B0604020202020204" pitchFamily="34" charset="0"/>
              <a:buChar char="•"/>
            </a:pPr>
            <a:r>
              <a:rPr lang="en" sz="1300" kern="0" dirty="0">
                <a:latin typeface="Arial" panose="020B0604020202020204" pitchFamily="34" charset="0"/>
                <a:ea typeface="Roboto" panose="020B0604020202020204" charset="0"/>
                <a:cs typeface="Arial" panose="020B0604020202020204" pitchFamily="34" charset="0"/>
                <a:sym typeface="Roboto"/>
              </a:rPr>
              <a:t>14,000SF biomass drying and secure storage</a:t>
            </a:r>
            <a:endParaRPr sz="1300" kern="0" dirty="0">
              <a:latin typeface="Arial" panose="020B0604020202020204" pitchFamily="34" charset="0"/>
              <a:ea typeface="Roboto" panose="020B0604020202020204" charset="0"/>
              <a:cs typeface="Arial" panose="020B0604020202020204" pitchFamily="34" charset="0"/>
              <a:sym typeface="Roboto"/>
            </a:endParaRPr>
          </a:p>
          <a:p>
            <a:pPr marL="171450" indent="-171450">
              <a:buClr>
                <a:srgbClr val="000000"/>
              </a:buClr>
              <a:buFont typeface="Arial" panose="020B0604020202020204" pitchFamily="34" charset="0"/>
              <a:buChar char="•"/>
            </a:pPr>
            <a:endParaRPr sz="1300" kern="0" dirty="0">
              <a:latin typeface="Arial" panose="020B0604020202020204" pitchFamily="34" charset="0"/>
              <a:ea typeface="Roboto" panose="020B0604020202020204" charset="0"/>
              <a:cs typeface="Arial" panose="020B0604020202020204" pitchFamily="34" charset="0"/>
              <a:sym typeface="Roboto"/>
            </a:endParaRPr>
          </a:p>
          <a:p>
            <a:pPr marL="171450" indent="-171450">
              <a:buClr>
                <a:srgbClr val="000000"/>
              </a:buClr>
              <a:buFont typeface="Arial" panose="020B0604020202020204" pitchFamily="34" charset="0"/>
              <a:buChar char="•"/>
            </a:pPr>
            <a:r>
              <a:rPr lang="en" sz="1300" kern="0" dirty="0">
                <a:latin typeface="Arial" panose="020B0604020202020204" pitchFamily="34" charset="0"/>
                <a:ea typeface="Roboto" panose="020B0604020202020204" charset="0"/>
                <a:cs typeface="Arial" panose="020B0604020202020204" pitchFamily="34" charset="0"/>
                <a:sym typeface="Roboto"/>
              </a:rPr>
              <a:t>Indoor, outdoor and greenhouse cultivation</a:t>
            </a:r>
            <a:endParaRPr sz="1300" kern="0" dirty="0">
              <a:latin typeface="Arial" panose="020B0604020202020204" pitchFamily="34" charset="0"/>
              <a:ea typeface="Roboto" panose="020B0604020202020204" charset="0"/>
              <a:cs typeface="Arial" panose="020B0604020202020204" pitchFamily="34" charset="0"/>
              <a:sym typeface="Roboto"/>
            </a:endParaRPr>
          </a:p>
          <a:p>
            <a:pPr marL="171450" indent="-171450">
              <a:buClr>
                <a:srgbClr val="000000"/>
              </a:buClr>
              <a:buFont typeface="Arial" panose="020B0604020202020204" pitchFamily="34" charset="0"/>
              <a:buChar char="•"/>
            </a:pPr>
            <a:endParaRPr sz="1300" kern="0" dirty="0">
              <a:latin typeface="Arial" panose="020B0604020202020204" pitchFamily="34" charset="0"/>
              <a:ea typeface="Roboto" panose="020B0604020202020204" charset="0"/>
              <a:cs typeface="Arial" panose="020B0604020202020204" pitchFamily="34" charset="0"/>
              <a:sym typeface="Roboto"/>
            </a:endParaRPr>
          </a:p>
          <a:p>
            <a:pPr marL="171450" indent="-171450">
              <a:buClr>
                <a:srgbClr val="000000"/>
              </a:buClr>
              <a:buFont typeface="Arial" panose="020B0604020202020204" pitchFamily="34" charset="0"/>
              <a:buChar char="•"/>
            </a:pPr>
            <a:r>
              <a:rPr lang="en" sz="1300" kern="0" dirty="0">
                <a:latin typeface="Arial" panose="020B0604020202020204" pitchFamily="34" charset="0"/>
                <a:ea typeface="Roboto" panose="020B0604020202020204" charset="0"/>
                <a:cs typeface="Arial" panose="020B0604020202020204" pitchFamily="34" charset="0"/>
                <a:sym typeface="Roboto"/>
              </a:rPr>
              <a:t>Ethanol extraction of CBD</a:t>
            </a:r>
            <a:endParaRPr sz="1300" kern="0" dirty="0">
              <a:latin typeface="Arial" panose="020B0604020202020204" pitchFamily="34" charset="0"/>
              <a:ea typeface="Roboto" panose="020B0604020202020204" charset="0"/>
              <a:cs typeface="Arial" panose="020B0604020202020204" pitchFamily="34" charset="0"/>
              <a:sym typeface="Roboto"/>
            </a:endParaRPr>
          </a:p>
          <a:p>
            <a:pPr marL="171450" indent="-171450">
              <a:buClr>
                <a:srgbClr val="000000"/>
              </a:buClr>
              <a:buFont typeface="Arial" panose="020B0604020202020204" pitchFamily="34" charset="0"/>
              <a:buChar char="•"/>
            </a:pPr>
            <a:endParaRPr sz="1300" kern="0" dirty="0">
              <a:latin typeface="Arial" panose="020B0604020202020204" pitchFamily="34" charset="0"/>
              <a:ea typeface="Roboto" panose="020B0604020202020204" charset="0"/>
              <a:cs typeface="Arial" panose="020B0604020202020204" pitchFamily="34" charset="0"/>
              <a:sym typeface="Roboto"/>
            </a:endParaRPr>
          </a:p>
          <a:p>
            <a:pPr marL="171450" indent="-171450">
              <a:buClr>
                <a:srgbClr val="000000"/>
              </a:buClr>
              <a:buFont typeface="Arial" panose="020B0604020202020204" pitchFamily="34" charset="0"/>
              <a:buChar char="•"/>
            </a:pPr>
            <a:r>
              <a:rPr lang="en" sz="1300" kern="0" dirty="0">
                <a:latin typeface="Arial" panose="020B0604020202020204" pitchFamily="34" charset="0"/>
                <a:ea typeface="Roboto" panose="020B0604020202020204" charset="0"/>
                <a:cs typeface="Arial" panose="020B0604020202020204" pitchFamily="34" charset="0"/>
                <a:sym typeface="Roboto"/>
              </a:rPr>
              <a:t>CBD processing in to Delta 8 THC</a:t>
            </a:r>
            <a:endParaRPr sz="1300" kern="0" dirty="0">
              <a:latin typeface="Arial" panose="020B0604020202020204" pitchFamily="34" charset="0"/>
              <a:ea typeface="Roboto" panose="020B0604020202020204" charset="0"/>
              <a:cs typeface="Arial" panose="020B0604020202020204" pitchFamily="34" charset="0"/>
              <a:sym typeface="Roboto"/>
            </a:endParaRPr>
          </a:p>
          <a:p>
            <a:pPr marL="171450" indent="-171450">
              <a:buClr>
                <a:srgbClr val="000000"/>
              </a:buClr>
              <a:buFont typeface="Arial" panose="020B0604020202020204" pitchFamily="34" charset="0"/>
              <a:buChar char="•"/>
            </a:pPr>
            <a:endParaRPr sz="1300" kern="0" dirty="0">
              <a:latin typeface="Arial" panose="020B0604020202020204" pitchFamily="34" charset="0"/>
              <a:ea typeface="Roboto" panose="020B0604020202020204" charset="0"/>
              <a:cs typeface="Arial" panose="020B0604020202020204" pitchFamily="34" charset="0"/>
              <a:sym typeface="Roboto"/>
            </a:endParaRPr>
          </a:p>
          <a:p>
            <a:pPr marL="171450" indent="-171450">
              <a:buClr>
                <a:srgbClr val="000000"/>
              </a:buClr>
              <a:buFont typeface="Arial" panose="020B0604020202020204" pitchFamily="34" charset="0"/>
              <a:buChar char="•"/>
            </a:pPr>
            <a:r>
              <a:rPr lang="en" sz="1300" kern="0" dirty="0">
                <a:latin typeface="Arial" panose="020B0604020202020204" pitchFamily="34" charset="0"/>
                <a:ea typeface="Roboto" panose="020B0604020202020204" charset="0"/>
                <a:cs typeface="Arial" panose="020B0604020202020204" pitchFamily="34" charset="0"/>
                <a:sym typeface="Roboto"/>
              </a:rPr>
              <a:t>Consumer packaged goods formulation</a:t>
            </a:r>
            <a:endParaRPr sz="1300" kern="0" dirty="0">
              <a:latin typeface="Arial" panose="020B0604020202020204" pitchFamily="34" charset="0"/>
              <a:ea typeface="Roboto" panose="020B0604020202020204" charset="0"/>
              <a:cs typeface="Arial" panose="020B0604020202020204" pitchFamily="34" charset="0"/>
              <a:sym typeface="Roboto"/>
            </a:endParaRPr>
          </a:p>
          <a:p>
            <a:pPr marL="171450" indent="-171450">
              <a:buClr>
                <a:srgbClr val="000000"/>
              </a:buClr>
              <a:buFont typeface="Arial" panose="020B0604020202020204" pitchFamily="34" charset="0"/>
              <a:buChar char="•"/>
            </a:pPr>
            <a:endParaRPr sz="1300" kern="0" dirty="0">
              <a:latin typeface="Arial" panose="020B0604020202020204" pitchFamily="34" charset="0"/>
              <a:ea typeface="Roboto" panose="020B0604020202020204" charset="0"/>
              <a:cs typeface="Arial" panose="020B0604020202020204" pitchFamily="34" charset="0"/>
              <a:sym typeface="Roboto"/>
            </a:endParaRPr>
          </a:p>
          <a:p>
            <a:pPr marL="171450" indent="-171450">
              <a:buClr>
                <a:srgbClr val="000000"/>
              </a:buClr>
              <a:buFont typeface="Arial" panose="020B0604020202020204" pitchFamily="34" charset="0"/>
              <a:buChar char="•"/>
            </a:pPr>
            <a:r>
              <a:rPr lang="en" sz="1300" kern="0" dirty="0">
                <a:latin typeface="Arial" panose="020B0604020202020204" pitchFamily="34" charset="0"/>
                <a:ea typeface="Roboto" panose="020B0604020202020204" charset="0"/>
                <a:cs typeface="Arial" panose="020B0604020202020204" pitchFamily="34" charset="0"/>
                <a:sym typeface="Roboto"/>
              </a:rPr>
              <a:t>30 million bottles per year packaging capacity</a:t>
            </a:r>
            <a:endParaRPr sz="1300" kern="0" dirty="0">
              <a:latin typeface="Arial" panose="020B0604020202020204" pitchFamily="34" charset="0"/>
              <a:ea typeface="Roboto" panose="020B0604020202020204" charset="0"/>
              <a:cs typeface="Arial" panose="020B0604020202020204" pitchFamily="34" charset="0"/>
              <a:sym typeface="Roboto"/>
            </a:endParaRPr>
          </a:p>
          <a:p>
            <a:pPr marL="171450" indent="-171450">
              <a:buClr>
                <a:srgbClr val="000000"/>
              </a:buClr>
              <a:buFont typeface="Arial" panose="020B0604020202020204" pitchFamily="34" charset="0"/>
              <a:buChar char="•"/>
            </a:pPr>
            <a:endParaRPr sz="1300" kern="0" dirty="0">
              <a:latin typeface="Arial" panose="020B0604020202020204" pitchFamily="34" charset="0"/>
              <a:ea typeface="Roboto" panose="020B0604020202020204" charset="0"/>
              <a:cs typeface="Arial" panose="020B0604020202020204" pitchFamily="34" charset="0"/>
              <a:sym typeface="Roboto"/>
            </a:endParaRPr>
          </a:p>
          <a:p>
            <a:pPr marL="171450" indent="-171450">
              <a:buClr>
                <a:srgbClr val="000000"/>
              </a:buClr>
              <a:buFont typeface="Arial" panose="020B0604020202020204" pitchFamily="34" charset="0"/>
              <a:buChar char="•"/>
            </a:pPr>
            <a:r>
              <a:rPr lang="en" sz="1300" kern="0" dirty="0">
                <a:latin typeface="Arial" panose="020B0604020202020204" pitchFamily="34" charset="0"/>
                <a:ea typeface="Roboto" panose="020B0604020202020204" charset="0"/>
                <a:cs typeface="Arial" panose="020B0604020202020204" pitchFamily="34" charset="0"/>
                <a:sym typeface="Roboto"/>
              </a:rPr>
              <a:t>Beverages, tinctures and topicals </a:t>
            </a:r>
            <a:endParaRPr sz="1300" kern="0" dirty="0">
              <a:latin typeface="Arial" panose="020B0604020202020204" pitchFamily="34" charset="0"/>
              <a:ea typeface="Roboto" panose="020B0604020202020204" charset="0"/>
              <a:cs typeface="Arial" panose="020B0604020202020204" pitchFamily="34" charset="0"/>
              <a:sym typeface="Roboto"/>
            </a:endParaRPr>
          </a:p>
        </p:txBody>
      </p:sp>
      <p:sp>
        <p:nvSpPr>
          <p:cNvPr id="7" name="object 9">
            <a:extLst>
              <a:ext uri="{FF2B5EF4-FFF2-40B4-BE49-F238E27FC236}">
                <a16:creationId xmlns:a16="http://schemas.microsoft.com/office/drawing/2014/main" id="{62A09C95-1F61-4611-842F-C6A57023249C}"/>
              </a:ext>
            </a:extLst>
          </p:cNvPr>
          <p:cNvSpPr/>
          <p:nvPr/>
        </p:nvSpPr>
        <p:spPr>
          <a:xfrm>
            <a:off x="5486400" y="1364196"/>
            <a:ext cx="6229319" cy="4987606"/>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54763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313CDD90-C4D6-49D5-844C-A26798DB04F3}"/>
              </a:ext>
            </a:extLst>
          </p:cNvPr>
          <p:cNvSpPr txBox="1">
            <a:spLocks noGrp="1"/>
          </p:cNvSpPr>
          <p:nvPr>
            <p:ph type="title"/>
          </p:nvPr>
        </p:nvSpPr>
        <p:spPr>
          <a:xfrm>
            <a:off x="481519" y="767238"/>
            <a:ext cx="6583680" cy="596958"/>
          </a:xfrm>
          <a:prstGeom prst="rect">
            <a:avLst/>
          </a:prstGeom>
          <a:solidFill>
            <a:schemeClr val="bg1"/>
          </a:solidFill>
        </p:spPr>
        <p:txBody>
          <a:bodyPr vert="horz" wrap="square" lIns="0" tIns="12065" rIns="0" bIns="0" rtlCol="0">
            <a:spAutoFit/>
          </a:bodyPr>
          <a:lstStyle/>
          <a:p>
            <a:pPr marL="12700">
              <a:lnSpc>
                <a:spcPct val="100000"/>
              </a:lnSpc>
              <a:spcBef>
                <a:spcPts val="95"/>
              </a:spcBef>
            </a:pPr>
            <a:r>
              <a:rPr lang="en-US" sz="3800" i="0" spc="-60" dirty="0">
                <a:latin typeface="Aparajita" panose="02020603050405020304" pitchFamily="18" charset="0"/>
                <a:cs typeface="Aparajita" panose="02020603050405020304" pitchFamily="18" charset="0"/>
              </a:rPr>
              <a:t>BELIZE OPERATIONS - MEXICO</a:t>
            </a:r>
            <a:endParaRPr lang="en-CA" sz="3800" i="0" spc="-60" dirty="0">
              <a:latin typeface="Aparajita" panose="02020603050405020304" pitchFamily="18" charset="0"/>
              <a:cs typeface="Aparajita" panose="02020603050405020304" pitchFamily="18" charset="0"/>
            </a:endParaRPr>
          </a:p>
        </p:txBody>
      </p:sp>
      <p:sp>
        <p:nvSpPr>
          <p:cNvPr id="33" name="object 33"/>
          <p:cNvSpPr txBox="1"/>
          <p:nvPr/>
        </p:nvSpPr>
        <p:spPr>
          <a:xfrm>
            <a:off x="327214" y="6407057"/>
            <a:ext cx="154305" cy="227626"/>
          </a:xfrm>
          <a:prstGeom prst="rect">
            <a:avLst/>
          </a:prstGeom>
        </p:spPr>
        <p:txBody>
          <a:bodyPr vert="horz" wrap="square" lIns="0" tIns="12065" rIns="0" bIns="0" rtlCol="0">
            <a:spAutoFit/>
          </a:bodyPr>
          <a:lstStyle/>
          <a:p>
            <a:pPr marL="25400">
              <a:lnSpc>
                <a:spcPct val="100000"/>
              </a:lnSpc>
              <a:spcBef>
                <a:spcPts val="95"/>
              </a:spcBef>
            </a:pPr>
            <a:r>
              <a:rPr lang="en-US" sz="1400" spc="30" dirty="0">
                <a:solidFill>
                  <a:srgbClr val="86B8D6"/>
                </a:solidFill>
                <a:latin typeface="Arial"/>
                <a:cs typeface="Arial"/>
              </a:rPr>
              <a:t>5</a:t>
            </a:r>
            <a:endParaRPr sz="1400" dirty="0">
              <a:latin typeface="Arial"/>
              <a:cs typeface="Arial"/>
            </a:endParaRPr>
          </a:p>
        </p:txBody>
      </p:sp>
      <p:sp>
        <p:nvSpPr>
          <p:cNvPr id="4" name="object 2">
            <a:extLst>
              <a:ext uri="{FF2B5EF4-FFF2-40B4-BE49-F238E27FC236}">
                <a16:creationId xmlns:a16="http://schemas.microsoft.com/office/drawing/2014/main" id="{781AA5DA-F2ED-40F3-B619-20714269137C}"/>
              </a:ext>
            </a:extLst>
          </p:cNvPr>
          <p:cNvSpPr/>
          <p:nvPr/>
        </p:nvSpPr>
        <p:spPr>
          <a:xfrm>
            <a:off x="0" y="0"/>
            <a:ext cx="5288688" cy="2806172"/>
          </a:xfrm>
          <a:prstGeom prst="rect">
            <a:avLst/>
          </a:prstGeom>
          <a:blipFill>
            <a:blip r:embed="rId3" cstate="print"/>
            <a:stretch>
              <a:fillRect/>
            </a:stretch>
          </a:blipFill>
        </p:spPr>
        <p:txBody>
          <a:bodyPr wrap="square" lIns="0" tIns="0" rIns="0" bIns="0" rtlCol="0"/>
          <a:lstStyle/>
          <a:p>
            <a:endParaRPr sz="1600" dirty="0"/>
          </a:p>
        </p:txBody>
      </p:sp>
      <p:pic>
        <p:nvPicPr>
          <p:cNvPr id="6" name="Google Shape;110;p18">
            <a:extLst>
              <a:ext uri="{FF2B5EF4-FFF2-40B4-BE49-F238E27FC236}">
                <a16:creationId xmlns:a16="http://schemas.microsoft.com/office/drawing/2014/main" id="{888BB8D2-B1A6-458A-B0C7-547E9F114326}"/>
              </a:ext>
            </a:extLst>
          </p:cNvPr>
          <p:cNvPicPr preferRelativeResize="0"/>
          <p:nvPr/>
        </p:nvPicPr>
        <p:blipFill>
          <a:blip r:embed="rId4">
            <a:alphaModFix/>
          </a:blip>
          <a:stretch>
            <a:fillRect/>
          </a:stretch>
        </p:blipFill>
        <p:spPr>
          <a:xfrm>
            <a:off x="6980518" y="1371600"/>
            <a:ext cx="4651187" cy="3614860"/>
          </a:xfrm>
          <a:prstGeom prst="rect">
            <a:avLst/>
          </a:prstGeom>
          <a:noFill/>
          <a:ln>
            <a:noFill/>
          </a:ln>
        </p:spPr>
      </p:pic>
      <p:sp>
        <p:nvSpPr>
          <p:cNvPr id="7" name="Google Shape;111;p18">
            <a:extLst>
              <a:ext uri="{FF2B5EF4-FFF2-40B4-BE49-F238E27FC236}">
                <a16:creationId xmlns:a16="http://schemas.microsoft.com/office/drawing/2014/main" id="{09C6B45E-EC61-4122-AD46-46B58169A614}"/>
              </a:ext>
            </a:extLst>
          </p:cNvPr>
          <p:cNvSpPr txBox="1"/>
          <p:nvPr/>
        </p:nvSpPr>
        <p:spPr>
          <a:xfrm>
            <a:off x="7051059" y="5079538"/>
            <a:ext cx="4378941" cy="1397462"/>
          </a:xfrm>
          <a:prstGeom prst="rect">
            <a:avLst/>
          </a:prstGeom>
          <a:noFill/>
          <a:ln>
            <a:noFill/>
          </a:ln>
        </p:spPr>
        <p:txBody>
          <a:bodyPr spcFirstLastPara="1" wrap="square" lIns="121900" tIns="121900" rIns="121900" bIns="121900" anchor="t" anchorCtr="0">
            <a:noAutofit/>
          </a:bodyPr>
          <a:lstStyle/>
          <a:p>
            <a:pPr algn="just">
              <a:buClr>
                <a:srgbClr val="000000"/>
              </a:buClr>
              <a:buFont typeface="Arial"/>
              <a:buNone/>
            </a:pPr>
            <a:r>
              <a:rPr lang="en" sz="1100" dirty="0">
                <a:latin typeface="Arial" panose="020B0604020202020204" pitchFamily="34" charset="0"/>
                <a:ea typeface="Roboto" panose="020B0604020202020204" charset="0"/>
                <a:cs typeface="Arial" panose="020B0604020202020204" pitchFamily="34" charset="0"/>
                <a:sym typeface="Arial"/>
              </a:rPr>
              <a:t>Belize government was advised to re-purpose half of the Corozal Free Zone (CFZ) to Agri Processing Park to facilitate regional economic development in the Corozal District.</a:t>
            </a:r>
            <a:endParaRPr sz="1100" dirty="0">
              <a:latin typeface="Arial" panose="020B0604020202020204" pitchFamily="34" charset="0"/>
              <a:ea typeface="Roboto" panose="020B0604020202020204" charset="0"/>
              <a:cs typeface="Arial" panose="020B0604020202020204" pitchFamily="34" charset="0"/>
              <a:sym typeface="Arial"/>
            </a:endParaRPr>
          </a:p>
          <a:p>
            <a:pPr algn="just">
              <a:buClr>
                <a:srgbClr val="000000"/>
              </a:buClr>
              <a:buFont typeface="Arial"/>
              <a:buNone/>
            </a:pPr>
            <a:endParaRPr sz="1100" dirty="0">
              <a:latin typeface="Arial" panose="020B0604020202020204" pitchFamily="34" charset="0"/>
              <a:ea typeface="Roboto" panose="020B0604020202020204" charset="0"/>
              <a:cs typeface="Arial" panose="020B0604020202020204" pitchFamily="34" charset="0"/>
              <a:sym typeface="Arial"/>
            </a:endParaRPr>
          </a:p>
          <a:p>
            <a:pPr algn="just">
              <a:buClr>
                <a:srgbClr val="000000"/>
              </a:buClr>
              <a:buFont typeface="Arial"/>
              <a:buNone/>
            </a:pPr>
            <a:r>
              <a:rPr lang="en" sz="1100" dirty="0">
                <a:latin typeface="Arial" panose="020B0604020202020204" pitchFamily="34" charset="0"/>
                <a:ea typeface="Roboto" panose="020B0604020202020204" charset="0"/>
                <a:cs typeface="Arial" panose="020B0604020202020204" pitchFamily="34" charset="0"/>
                <a:sym typeface="Arial"/>
              </a:rPr>
              <a:t>CanOrganics Organics is welcomed to Free Zone as the only party to set up agri processing and extraction operation.</a:t>
            </a:r>
            <a:endParaRPr sz="1100" dirty="0">
              <a:latin typeface="Arial" panose="020B0604020202020204" pitchFamily="34" charset="0"/>
              <a:ea typeface="Roboto" panose="020B0604020202020204" charset="0"/>
              <a:cs typeface="Arial" panose="020B0604020202020204" pitchFamily="34" charset="0"/>
              <a:sym typeface="Arial"/>
            </a:endParaRPr>
          </a:p>
        </p:txBody>
      </p:sp>
      <p:sp>
        <p:nvSpPr>
          <p:cNvPr id="8" name="Google Shape;108;p18">
            <a:extLst>
              <a:ext uri="{FF2B5EF4-FFF2-40B4-BE49-F238E27FC236}">
                <a16:creationId xmlns:a16="http://schemas.microsoft.com/office/drawing/2014/main" id="{99FC2571-C6FA-4D05-97EB-D46BD5FD992C}"/>
              </a:ext>
            </a:extLst>
          </p:cNvPr>
          <p:cNvSpPr txBox="1"/>
          <p:nvPr/>
        </p:nvSpPr>
        <p:spPr>
          <a:xfrm>
            <a:off x="327214" y="2483408"/>
            <a:ext cx="6509069" cy="4246413"/>
          </a:xfrm>
          <a:prstGeom prst="rect">
            <a:avLst/>
          </a:prstGeom>
          <a:noFill/>
          <a:ln>
            <a:noFill/>
          </a:ln>
        </p:spPr>
        <p:txBody>
          <a:bodyPr spcFirstLastPara="1" wrap="square" lIns="121900" tIns="121900" rIns="121900" bIns="121900" anchor="t" anchorCtr="0">
            <a:noAutofit/>
          </a:bodyPr>
          <a:lstStyle/>
          <a:p>
            <a:pPr algn="just">
              <a:buClr>
                <a:srgbClr val="000000"/>
              </a:buClr>
              <a:buFont typeface="Arial"/>
              <a:buNone/>
            </a:pPr>
            <a:r>
              <a:rPr lang="en" sz="1400" kern="0" dirty="0">
                <a:latin typeface="Arial" panose="020B0604020202020204" pitchFamily="34" charset="0"/>
                <a:ea typeface="Roboto" panose="020B0604020202020204" charset="0"/>
                <a:cs typeface="Arial" panose="020B0604020202020204" pitchFamily="34" charset="0"/>
                <a:sym typeface="Arial"/>
              </a:rPr>
              <a:t>We are building a vertically integrated operation with cultivation, extraction, processing and packaging at the border with Mexico in Belize.</a:t>
            </a:r>
            <a:endParaRPr sz="1400" kern="0" dirty="0">
              <a:latin typeface="Arial" panose="020B0604020202020204" pitchFamily="34" charset="0"/>
              <a:ea typeface="Roboto" panose="020B0604020202020204" charset="0"/>
              <a:cs typeface="Arial" panose="020B0604020202020204" pitchFamily="34" charset="0"/>
              <a:sym typeface="Roboto"/>
            </a:endParaRPr>
          </a:p>
          <a:p>
            <a:pPr algn="just">
              <a:buClr>
                <a:srgbClr val="000000"/>
              </a:buClr>
              <a:buFont typeface="Arial"/>
              <a:buNone/>
            </a:pPr>
            <a:endParaRPr sz="1400" kern="0" dirty="0">
              <a:latin typeface="Arial" panose="020B0604020202020204" pitchFamily="34" charset="0"/>
              <a:ea typeface="Roboto" panose="020B0604020202020204" charset="0"/>
              <a:cs typeface="Arial" panose="020B0604020202020204" pitchFamily="34" charset="0"/>
              <a:sym typeface="Roboto"/>
            </a:endParaRPr>
          </a:p>
          <a:p>
            <a:pPr algn="just">
              <a:buClr>
                <a:srgbClr val="000000"/>
              </a:buClr>
              <a:buFont typeface="Arial"/>
              <a:buNone/>
            </a:pPr>
            <a:r>
              <a:rPr lang="en" sz="1400" kern="0" dirty="0">
                <a:latin typeface="Arial" panose="020B0604020202020204" pitchFamily="34" charset="0"/>
                <a:ea typeface="Roboto" panose="020B0604020202020204" charset="0"/>
                <a:cs typeface="Arial" panose="020B0604020202020204" pitchFamily="34" charset="0"/>
                <a:sym typeface="Roboto"/>
              </a:rPr>
              <a:t>Belize has free trade agreements with Canada and EU, and preferential with USA.  </a:t>
            </a:r>
            <a:endParaRPr sz="1400" kern="0" dirty="0">
              <a:latin typeface="Arial" panose="020B0604020202020204" pitchFamily="34" charset="0"/>
              <a:ea typeface="Roboto" panose="020B0604020202020204" charset="0"/>
              <a:cs typeface="Arial" panose="020B0604020202020204" pitchFamily="34" charset="0"/>
              <a:sym typeface="Roboto"/>
            </a:endParaRPr>
          </a:p>
          <a:p>
            <a:pPr algn="just">
              <a:buClr>
                <a:srgbClr val="000000"/>
              </a:buClr>
              <a:buFont typeface="Arial"/>
              <a:buNone/>
            </a:pPr>
            <a:endParaRPr sz="1400" kern="0" dirty="0">
              <a:latin typeface="Arial" panose="020B0604020202020204" pitchFamily="34" charset="0"/>
              <a:ea typeface="Roboto" panose="020B0604020202020204" charset="0"/>
              <a:cs typeface="Arial" panose="020B0604020202020204" pitchFamily="34" charset="0"/>
              <a:sym typeface="Roboto"/>
            </a:endParaRPr>
          </a:p>
          <a:p>
            <a:pPr algn="just">
              <a:buClr>
                <a:srgbClr val="000000"/>
              </a:buClr>
              <a:buFont typeface="Arial"/>
              <a:buNone/>
            </a:pPr>
            <a:r>
              <a:rPr lang="en" sz="1400" kern="0" dirty="0">
                <a:latin typeface="Arial" panose="020B0604020202020204" pitchFamily="34" charset="0"/>
                <a:ea typeface="Roboto" panose="020B0604020202020204" charset="0"/>
                <a:cs typeface="Arial" panose="020B0604020202020204" pitchFamily="34" charset="0"/>
                <a:sym typeface="Roboto"/>
              </a:rPr>
              <a:t>CanOrganics is working on a facility within Free Zone Agri Processing Park.</a:t>
            </a:r>
            <a:endParaRPr sz="1400" kern="0" dirty="0">
              <a:latin typeface="Arial" panose="020B0604020202020204" pitchFamily="34" charset="0"/>
              <a:ea typeface="Roboto" panose="020B0604020202020204" charset="0"/>
              <a:cs typeface="Arial" panose="020B0604020202020204" pitchFamily="34" charset="0"/>
              <a:sym typeface="Roboto"/>
            </a:endParaRPr>
          </a:p>
          <a:p>
            <a:pPr algn="just">
              <a:buClr>
                <a:srgbClr val="000000"/>
              </a:buClr>
              <a:buFont typeface="Arial"/>
              <a:buNone/>
            </a:pPr>
            <a:endParaRPr sz="1400" kern="0" dirty="0">
              <a:latin typeface="Arial" panose="020B0604020202020204" pitchFamily="34" charset="0"/>
              <a:ea typeface="Roboto" panose="020B0604020202020204" charset="0"/>
              <a:cs typeface="Arial" panose="020B0604020202020204" pitchFamily="34" charset="0"/>
              <a:sym typeface="Roboto"/>
            </a:endParaRPr>
          </a:p>
          <a:p>
            <a:pPr algn="just">
              <a:buClr>
                <a:srgbClr val="000000"/>
              </a:buClr>
              <a:buFont typeface="Arial"/>
              <a:buNone/>
            </a:pPr>
            <a:r>
              <a:rPr lang="en" sz="1400" kern="0" dirty="0">
                <a:latin typeface="Arial" panose="020B0604020202020204" pitchFamily="34" charset="0"/>
                <a:ea typeface="Roboto" panose="020B0604020202020204" charset="0"/>
                <a:cs typeface="Arial" panose="020B0604020202020204" pitchFamily="34" charset="0"/>
                <a:sym typeface="Arial"/>
              </a:rPr>
              <a:t>Our first complete vertical integration in Belize will ensure the highest quality control for all of our hemp CBD products and over 90% margins and the ability to compete well into the future.</a:t>
            </a:r>
            <a:endParaRPr sz="1400" kern="0" dirty="0">
              <a:latin typeface="Arial" panose="020B0604020202020204" pitchFamily="34" charset="0"/>
              <a:ea typeface="Roboto" panose="020B0604020202020204" charset="0"/>
              <a:cs typeface="Arial" panose="020B0604020202020204" pitchFamily="34" charset="0"/>
              <a:sym typeface="Arial"/>
            </a:endParaRPr>
          </a:p>
          <a:p>
            <a:pPr algn="just">
              <a:buClr>
                <a:srgbClr val="000000"/>
              </a:buClr>
              <a:buFont typeface="Arial"/>
              <a:buNone/>
            </a:pPr>
            <a:r>
              <a:rPr lang="en" sz="1400" kern="0" dirty="0">
                <a:latin typeface="Arial" panose="020B0604020202020204" pitchFamily="34" charset="0"/>
                <a:ea typeface="Roboto" panose="020B0604020202020204" charset="0"/>
                <a:cs typeface="Arial" panose="020B0604020202020204" pitchFamily="34" charset="0"/>
                <a:sym typeface="Arial"/>
              </a:rPr>
              <a:t> </a:t>
            </a:r>
            <a:endParaRPr sz="1400" kern="0" dirty="0">
              <a:latin typeface="Arial" panose="020B0604020202020204" pitchFamily="34" charset="0"/>
              <a:ea typeface="Roboto" panose="020B0604020202020204" charset="0"/>
              <a:cs typeface="Arial" panose="020B0604020202020204" pitchFamily="34" charset="0"/>
              <a:sym typeface="Arial"/>
            </a:endParaRPr>
          </a:p>
          <a:p>
            <a:pPr algn="just">
              <a:buClr>
                <a:srgbClr val="000000"/>
              </a:buClr>
              <a:buFont typeface="Arial"/>
              <a:buNone/>
            </a:pPr>
            <a:r>
              <a:rPr lang="en" sz="1400" kern="0" dirty="0">
                <a:latin typeface="Arial" panose="020B0604020202020204" pitchFamily="34" charset="0"/>
                <a:ea typeface="Roboto" panose="020B0604020202020204" charset="0"/>
                <a:cs typeface="Arial" panose="020B0604020202020204" pitchFamily="34" charset="0"/>
                <a:sym typeface="Arial"/>
              </a:rPr>
              <a:t>We have the team in place to successfully run an efficient processing facility. </a:t>
            </a:r>
            <a:endParaRPr sz="1400" kern="0" dirty="0">
              <a:latin typeface="Arial" panose="020B0604020202020204" pitchFamily="34" charset="0"/>
              <a:ea typeface="Roboto" panose="020B0604020202020204" charset="0"/>
              <a:cs typeface="Arial" panose="020B0604020202020204" pitchFamily="34" charset="0"/>
              <a:sym typeface="Arial"/>
            </a:endParaRPr>
          </a:p>
          <a:p>
            <a:pPr algn="just">
              <a:buClr>
                <a:srgbClr val="000000"/>
              </a:buClr>
              <a:buFont typeface="Arial"/>
              <a:buNone/>
            </a:pPr>
            <a:endParaRPr sz="1400" kern="0" dirty="0">
              <a:latin typeface="Arial" panose="020B0604020202020204" pitchFamily="34" charset="0"/>
              <a:ea typeface="Roboto" panose="020B0604020202020204" charset="0"/>
              <a:cs typeface="Arial" panose="020B0604020202020204" pitchFamily="34" charset="0"/>
              <a:sym typeface="Arial"/>
            </a:endParaRPr>
          </a:p>
          <a:p>
            <a:pPr algn="just">
              <a:buClr>
                <a:srgbClr val="000000"/>
              </a:buClr>
              <a:buFont typeface="Arial"/>
              <a:buNone/>
            </a:pPr>
            <a:r>
              <a:rPr lang="en" sz="1400" kern="0" dirty="0">
                <a:latin typeface="Arial" panose="020B0604020202020204" pitchFamily="34" charset="0"/>
                <a:ea typeface="Roboto" panose="020B0604020202020204" charset="0"/>
                <a:cs typeface="Arial" panose="020B0604020202020204" pitchFamily="34" charset="0"/>
                <a:sym typeface="Arial"/>
              </a:rPr>
              <a:t>In addition, tax incentives with no income, sales and capital gain tax is a tax haven for investors.</a:t>
            </a:r>
            <a:endParaRPr sz="1400" kern="0" dirty="0">
              <a:latin typeface="Arial" panose="020B0604020202020204" pitchFamily="34" charset="0"/>
              <a:ea typeface="Roboto" panose="020B0604020202020204" charset="0"/>
              <a:cs typeface="Arial" panose="020B0604020202020204" pitchFamily="34" charset="0"/>
              <a:sym typeface="Roboto"/>
            </a:endParaRPr>
          </a:p>
        </p:txBody>
      </p:sp>
    </p:spTree>
    <p:extLst>
      <p:ext uri="{BB962C8B-B14F-4D97-AF65-F5344CB8AC3E}">
        <p14:creationId xmlns:p14="http://schemas.microsoft.com/office/powerpoint/2010/main" val="2385370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313CDD90-C4D6-49D5-844C-A26798DB04F3}"/>
              </a:ext>
            </a:extLst>
          </p:cNvPr>
          <p:cNvSpPr txBox="1">
            <a:spLocks noGrp="1"/>
          </p:cNvSpPr>
          <p:nvPr>
            <p:ph type="title"/>
          </p:nvPr>
        </p:nvSpPr>
        <p:spPr>
          <a:xfrm>
            <a:off x="481519" y="767238"/>
            <a:ext cx="6583680" cy="596958"/>
          </a:xfrm>
          <a:prstGeom prst="rect">
            <a:avLst/>
          </a:prstGeom>
          <a:solidFill>
            <a:schemeClr val="bg1"/>
          </a:solidFill>
        </p:spPr>
        <p:txBody>
          <a:bodyPr vert="horz" wrap="square" lIns="0" tIns="12065" rIns="0" bIns="0" rtlCol="0">
            <a:spAutoFit/>
          </a:bodyPr>
          <a:lstStyle/>
          <a:p>
            <a:pPr marL="12700">
              <a:lnSpc>
                <a:spcPct val="100000"/>
              </a:lnSpc>
              <a:spcBef>
                <a:spcPts val="95"/>
              </a:spcBef>
            </a:pPr>
            <a:r>
              <a:rPr lang="en-US" sz="3800" i="0" spc="-60" dirty="0">
                <a:latin typeface="Aparajita" panose="02020603050405020304" pitchFamily="18" charset="0"/>
                <a:cs typeface="Aparajita" panose="02020603050405020304" pitchFamily="18" charset="0"/>
              </a:rPr>
              <a:t>BELIZE CULTIVATION</a:t>
            </a:r>
            <a:endParaRPr lang="en-CA" sz="3800" i="0" spc="-60" dirty="0">
              <a:latin typeface="Aparajita" panose="02020603050405020304" pitchFamily="18" charset="0"/>
              <a:cs typeface="Aparajita" panose="02020603050405020304" pitchFamily="18" charset="0"/>
            </a:endParaRPr>
          </a:p>
        </p:txBody>
      </p:sp>
      <p:sp>
        <p:nvSpPr>
          <p:cNvPr id="33" name="object 33"/>
          <p:cNvSpPr txBox="1"/>
          <p:nvPr/>
        </p:nvSpPr>
        <p:spPr>
          <a:xfrm>
            <a:off x="327214" y="6407057"/>
            <a:ext cx="154305" cy="227626"/>
          </a:xfrm>
          <a:prstGeom prst="rect">
            <a:avLst/>
          </a:prstGeom>
        </p:spPr>
        <p:txBody>
          <a:bodyPr vert="horz" wrap="square" lIns="0" tIns="12065" rIns="0" bIns="0" rtlCol="0">
            <a:spAutoFit/>
          </a:bodyPr>
          <a:lstStyle/>
          <a:p>
            <a:pPr marL="25400">
              <a:lnSpc>
                <a:spcPct val="100000"/>
              </a:lnSpc>
              <a:spcBef>
                <a:spcPts val="95"/>
              </a:spcBef>
            </a:pPr>
            <a:r>
              <a:rPr lang="en-US" sz="1400" spc="30" dirty="0">
                <a:solidFill>
                  <a:srgbClr val="86B8D6"/>
                </a:solidFill>
                <a:latin typeface="Arial"/>
                <a:cs typeface="Arial"/>
              </a:rPr>
              <a:t>6</a:t>
            </a:r>
            <a:endParaRPr sz="1400" dirty="0">
              <a:latin typeface="Arial"/>
              <a:cs typeface="Arial"/>
            </a:endParaRPr>
          </a:p>
        </p:txBody>
      </p:sp>
      <p:sp>
        <p:nvSpPr>
          <p:cNvPr id="4" name="object 2">
            <a:extLst>
              <a:ext uri="{FF2B5EF4-FFF2-40B4-BE49-F238E27FC236}">
                <a16:creationId xmlns:a16="http://schemas.microsoft.com/office/drawing/2014/main" id="{781AA5DA-F2ED-40F3-B619-20714269137C}"/>
              </a:ext>
            </a:extLst>
          </p:cNvPr>
          <p:cNvSpPr/>
          <p:nvPr/>
        </p:nvSpPr>
        <p:spPr>
          <a:xfrm>
            <a:off x="6285" y="-38890"/>
            <a:ext cx="5288688" cy="2806172"/>
          </a:xfrm>
          <a:prstGeom prst="rect">
            <a:avLst/>
          </a:prstGeom>
          <a:blipFill>
            <a:blip r:embed="rId3" cstate="print"/>
            <a:stretch>
              <a:fillRect/>
            </a:stretch>
          </a:blipFill>
        </p:spPr>
        <p:txBody>
          <a:bodyPr wrap="square" lIns="0" tIns="0" rIns="0" bIns="0" rtlCol="0"/>
          <a:lstStyle/>
          <a:p>
            <a:endParaRPr sz="1600" dirty="0"/>
          </a:p>
        </p:txBody>
      </p:sp>
      <p:sp>
        <p:nvSpPr>
          <p:cNvPr id="9" name="Google Shape;118;p19">
            <a:extLst>
              <a:ext uri="{FF2B5EF4-FFF2-40B4-BE49-F238E27FC236}">
                <a16:creationId xmlns:a16="http://schemas.microsoft.com/office/drawing/2014/main" id="{BD7A84DC-099A-459E-AFC8-FC91E6604A93}"/>
              </a:ext>
            </a:extLst>
          </p:cNvPr>
          <p:cNvSpPr txBox="1"/>
          <p:nvPr/>
        </p:nvSpPr>
        <p:spPr>
          <a:xfrm>
            <a:off x="3276600" y="1294861"/>
            <a:ext cx="8229600" cy="5105939"/>
          </a:xfrm>
          <a:prstGeom prst="rect">
            <a:avLst/>
          </a:prstGeom>
          <a:noFill/>
          <a:ln>
            <a:noFill/>
          </a:ln>
        </p:spPr>
        <p:txBody>
          <a:bodyPr spcFirstLastPara="1" wrap="square" lIns="91425" tIns="91425" rIns="91425" bIns="91425" anchor="t" anchorCtr="0">
            <a:noAutofit/>
          </a:bodyPr>
          <a:lstStyle/>
          <a:p>
            <a:pPr algn="just">
              <a:buClr>
                <a:srgbClr val="000000"/>
              </a:buClr>
              <a:buFont typeface="Arial"/>
              <a:buNone/>
            </a:pPr>
            <a:r>
              <a:rPr lang="en" sz="1300" dirty="0">
                <a:latin typeface="Arial" panose="020B0604020202020204" pitchFamily="34" charset="0"/>
                <a:ea typeface="Roboto" panose="02000000000000000000" pitchFamily="2" charset="0"/>
                <a:cs typeface="Arial" panose="020B0604020202020204" pitchFamily="34" charset="0"/>
                <a:sym typeface="Roboto"/>
              </a:rPr>
              <a:t>CanOrganics established Xaman Organics in Northern Belize to cultivate 1 percent THC hemp and extract cannabinoids, process and package derivative products at Free Zone located at the border with Mexico.</a:t>
            </a:r>
            <a:endParaRPr sz="1300" dirty="0">
              <a:latin typeface="Arial" panose="020B0604020202020204" pitchFamily="34" charset="0"/>
              <a:ea typeface="Roboto" panose="02000000000000000000" pitchFamily="2" charset="0"/>
              <a:cs typeface="Arial" panose="020B0604020202020204" pitchFamily="34" charset="0"/>
              <a:sym typeface="Roboto"/>
            </a:endParaRPr>
          </a:p>
          <a:p>
            <a:pPr algn="just">
              <a:buClr>
                <a:srgbClr val="000000"/>
              </a:buClr>
              <a:buFont typeface="Arial"/>
              <a:buNone/>
            </a:pPr>
            <a:endParaRPr sz="1300" dirty="0">
              <a:latin typeface="Arial" panose="020B0604020202020204" pitchFamily="34" charset="0"/>
              <a:ea typeface="Roboto" panose="02000000000000000000" pitchFamily="2" charset="0"/>
              <a:cs typeface="Arial" panose="020B0604020202020204" pitchFamily="34" charset="0"/>
              <a:sym typeface="Roboto"/>
            </a:endParaRPr>
          </a:p>
          <a:p>
            <a:pPr algn="just">
              <a:buClr>
                <a:srgbClr val="000000"/>
              </a:buClr>
              <a:buFont typeface="Arial"/>
              <a:buNone/>
            </a:pPr>
            <a:r>
              <a:rPr lang="en" sz="1300" dirty="0">
                <a:latin typeface="Arial" panose="020B0604020202020204" pitchFamily="34" charset="0"/>
                <a:ea typeface="Roboto" panose="02000000000000000000" pitchFamily="2" charset="0"/>
                <a:cs typeface="Arial" panose="020B0604020202020204" pitchFamily="34" charset="0"/>
                <a:sym typeface="Roboto"/>
              </a:rPr>
              <a:t>Countries favourable climate is allowing for 3-4 hemp harvests per year.</a:t>
            </a:r>
            <a:endParaRPr sz="1300" dirty="0">
              <a:latin typeface="Arial" panose="020B0604020202020204" pitchFamily="34" charset="0"/>
              <a:ea typeface="Roboto" panose="02000000000000000000" pitchFamily="2" charset="0"/>
              <a:cs typeface="Arial" panose="020B0604020202020204" pitchFamily="34" charset="0"/>
              <a:sym typeface="Roboto"/>
            </a:endParaRPr>
          </a:p>
          <a:p>
            <a:pPr algn="just">
              <a:buClr>
                <a:srgbClr val="000000"/>
              </a:buClr>
              <a:buFont typeface="Arial"/>
              <a:buNone/>
            </a:pPr>
            <a:endParaRPr sz="1300" dirty="0">
              <a:latin typeface="Arial" panose="020B0604020202020204" pitchFamily="34" charset="0"/>
              <a:ea typeface="Roboto" panose="02000000000000000000" pitchFamily="2" charset="0"/>
              <a:cs typeface="Arial" panose="020B0604020202020204" pitchFamily="34" charset="0"/>
              <a:sym typeface="Arial"/>
            </a:endParaRPr>
          </a:p>
          <a:p>
            <a:pPr algn="just">
              <a:buClr>
                <a:srgbClr val="000000"/>
              </a:buClr>
              <a:buFont typeface="Arial"/>
              <a:buNone/>
            </a:pPr>
            <a:r>
              <a:rPr lang="en" sz="1300" dirty="0">
                <a:latin typeface="Arial" panose="020B0604020202020204" pitchFamily="34" charset="0"/>
                <a:ea typeface="Roboto" panose="02000000000000000000" pitchFamily="2" charset="0"/>
                <a:cs typeface="Arial" panose="020B0604020202020204" pitchFamily="34" charset="0"/>
                <a:sym typeface="Arial"/>
              </a:rPr>
              <a:t>Irrigated clean land at $700 per acre and labour at $1.65 are one of the lowest costs in the world.</a:t>
            </a:r>
            <a:endParaRPr sz="1300" dirty="0">
              <a:latin typeface="Arial" panose="020B0604020202020204" pitchFamily="34" charset="0"/>
              <a:ea typeface="Roboto" panose="02000000000000000000" pitchFamily="2" charset="0"/>
              <a:cs typeface="Arial" panose="020B0604020202020204" pitchFamily="34" charset="0"/>
              <a:sym typeface="Roboto"/>
            </a:endParaRPr>
          </a:p>
          <a:p>
            <a:pPr algn="just">
              <a:buClr>
                <a:srgbClr val="000000"/>
              </a:buClr>
              <a:buFont typeface="Arial"/>
              <a:buNone/>
            </a:pPr>
            <a:endParaRPr sz="1300" dirty="0">
              <a:latin typeface="Arial" panose="020B0604020202020204" pitchFamily="34" charset="0"/>
              <a:ea typeface="Roboto" panose="02000000000000000000" pitchFamily="2" charset="0"/>
              <a:cs typeface="Arial" panose="020B0604020202020204" pitchFamily="34" charset="0"/>
              <a:sym typeface="Roboto"/>
            </a:endParaRPr>
          </a:p>
          <a:p>
            <a:pPr algn="just">
              <a:buClr>
                <a:srgbClr val="000000"/>
              </a:buClr>
              <a:buFont typeface="Arial"/>
              <a:buNone/>
            </a:pPr>
            <a:r>
              <a:rPr lang="en" sz="1300" dirty="0">
                <a:latin typeface="Arial" panose="020B0604020202020204" pitchFamily="34" charset="0"/>
                <a:ea typeface="Roboto" panose="02000000000000000000" pitchFamily="2" charset="0"/>
                <a:cs typeface="Arial" panose="020B0604020202020204" pitchFamily="34" charset="0"/>
                <a:sym typeface="Roboto"/>
              </a:rPr>
              <a:t>CanOrganics tapped into infrastructure of former American company Fruta Bomba which cultivated papayas for over 20 years on over 1,000 acres employing 1,700 people.</a:t>
            </a:r>
            <a:endParaRPr sz="1300" dirty="0">
              <a:latin typeface="Arial" panose="020B0604020202020204" pitchFamily="34" charset="0"/>
              <a:ea typeface="Roboto" panose="02000000000000000000" pitchFamily="2" charset="0"/>
              <a:cs typeface="Arial" panose="020B0604020202020204" pitchFamily="34" charset="0"/>
              <a:sym typeface="Roboto"/>
            </a:endParaRPr>
          </a:p>
          <a:p>
            <a:pPr algn="just">
              <a:buClr>
                <a:srgbClr val="000000"/>
              </a:buClr>
              <a:buFont typeface="Arial"/>
              <a:buNone/>
            </a:pPr>
            <a:endParaRPr sz="1300" dirty="0">
              <a:latin typeface="Arial" panose="020B0604020202020204" pitchFamily="34" charset="0"/>
              <a:ea typeface="Roboto" panose="02000000000000000000" pitchFamily="2" charset="0"/>
              <a:cs typeface="Arial" panose="020B0604020202020204" pitchFamily="34" charset="0"/>
              <a:sym typeface="Roboto"/>
            </a:endParaRPr>
          </a:p>
          <a:p>
            <a:pPr algn="just">
              <a:buClr>
                <a:srgbClr val="000000"/>
              </a:buClr>
              <a:buFont typeface="Arial"/>
              <a:buNone/>
            </a:pPr>
            <a:r>
              <a:rPr lang="en" sz="1300" dirty="0">
                <a:latin typeface="Arial" panose="020B0604020202020204" pitchFamily="34" charset="0"/>
                <a:ea typeface="Roboto" panose="02000000000000000000" pitchFamily="2" charset="0"/>
                <a:cs typeface="Arial" panose="020B0604020202020204" pitchFamily="34" charset="0"/>
                <a:sym typeface="Roboto"/>
              </a:rPr>
              <a:t>Xaman Organics leased Fruta Bomba’s 5 acre security fenced nursery and employing their key people, and developed Good Agriculture and Collection Practices.</a:t>
            </a:r>
          </a:p>
          <a:p>
            <a:pPr algn="just">
              <a:buClr>
                <a:srgbClr val="000000"/>
              </a:buClr>
              <a:buFont typeface="Arial"/>
              <a:buNone/>
            </a:pPr>
            <a:r>
              <a:rPr lang="en" sz="1300" dirty="0">
                <a:latin typeface="Arial" panose="020B0604020202020204" pitchFamily="34" charset="0"/>
                <a:ea typeface="Roboto" panose="02000000000000000000" pitchFamily="2" charset="0"/>
                <a:cs typeface="Arial" panose="020B0604020202020204" pitchFamily="34" charset="0"/>
                <a:sym typeface="Roboto"/>
              </a:rPr>
              <a:t>     </a:t>
            </a:r>
          </a:p>
          <a:p>
            <a:pPr algn="just">
              <a:buClr>
                <a:srgbClr val="000000"/>
              </a:buClr>
              <a:buFont typeface="Arial"/>
              <a:buNone/>
            </a:pPr>
            <a:endParaRPr sz="1300" dirty="0">
              <a:latin typeface="Arial" panose="020B0604020202020204" pitchFamily="34" charset="0"/>
              <a:ea typeface="Roboto" panose="02000000000000000000" pitchFamily="2" charset="0"/>
              <a:cs typeface="Arial" panose="020B0604020202020204" pitchFamily="34" charset="0"/>
              <a:sym typeface="Roboto"/>
            </a:endParaRPr>
          </a:p>
          <a:p>
            <a:pPr lvl="6" algn="just">
              <a:buClr>
                <a:srgbClr val="000000"/>
              </a:buClr>
              <a:buFont typeface="Arial"/>
              <a:buNone/>
            </a:pPr>
            <a:endParaRPr sz="1300" dirty="0">
              <a:latin typeface="Arial" panose="020B0604020202020204" pitchFamily="34" charset="0"/>
              <a:ea typeface="Roboto" panose="02000000000000000000" pitchFamily="2" charset="0"/>
              <a:cs typeface="Arial" panose="020B0604020202020204" pitchFamily="34" charset="0"/>
              <a:sym typeface="Roboto"/>
            </a:endParaRPr>
          </a:p>
          <a:p>
            <a:pPr marL="2914650" lvl="6" indent="-171450" algn="just">
              <a:buClr>
                <a:srgbClr val="000000"/>
              </a:buClr>
              <a:buFont typeface="Arial" panose="020B0604020202020204" pitchFamily="34" charset="0"/>
              <a:buChar char="•"/>
            </a:pPr>
            <a:r>
              <a:rPr lang="en" sz="1300" dirty="0">
                <a:latin typeface="Arial" panose="020B0604020202020204" pitchFamily="34" charset="0"/>
                <a:ea typeface="Roboto" panose="02000000000000000000" pitchFamily="2" charset="0"/>
                <a:cs typeface="Arial" panose="020B0604020202020204" pitchFamily="34" charset="0"/>
                <a:sym typeface="Roboto"/>
              </a:rPr>
              <a:t>Greenhouse and outdoor cultivation on prepared and irrigated land</a:t>
            </a:r>
          </a:p>
          <a:p>
            <a:pPr marL="2914650" lvl="6" indent="-171450" algn="just">
              <a:buClr>
                <a:srgbClr val="000000"/>
              </a:buClr>
              <a:buFont typeface="Arial" panose="020B0604020202020204" pitchFamily="34" charset="0"/>
              <a:buChar char="•"/>
            </a:pPr>
            <a:endParaRPr sz="1300" dirty="0">
              <a:latin typeface="Arial" panose="020B0604020202020204" pitchFamily="34" charset="0"/>
              <a:ea typeface="Roboto" panose="02000000000000000000" pitchFamily="2" charset="0"/>
              <a:cs typeface="Arial" panose="020B0604020202020204" pitchFamily="34" charset="0"/>
              <a:sym typeface="Roboto"/>
            </a:endParaRPr>
          </a:p>
          <a:p>
            <a:pPr marL="2914650" lvl="6" indent="-171450" algn="just">
              <a:buClr>
                <a:srgbClr val="000000"/>
              </a:buClr>
              <a:buFont typeface="Arial" panose="020B0604020202020204" pitchFamily="34" charset="0"/>
              <a:buChar char="•"/>
            </a:pPr>
            <a:r>
              <a:rPr lang="en" sz="1300" dirty="0">
                <a:latin typeface="Arial" panose="020B0604020202020204" pitchFamily="34" charset="0"/>
                <a:ea typeface="Roboto" panose="02000000000000000000" pitchFamily="2" charset="0"/>
                <a:cs typeface="Arial" panose="020B0604020202020204" pitchFamily="34" charset="0"/>
                <a:sym typeface="Roboto"/>
              </a:rPr>
              <a:t>Access to additional more than 1,000 irrigated acres</a:t>
            </a:r>
          </a:p>
          <a:p>
            <a:pPr marL="2914650" lvl="6" indent="-171450" algn="just">
              <a:buClr>
                <a:srgbClr val="000000"/>
              </a:buClr>
              <a:buFont typeface="Arial" panose="020B0604020202020204" pitchFamily="34" charset="0"/>
              <a:buChar char="•"/>
            </a:pPr>
            <a:endParaRPr sz="1300" dirty="0">
              <a:latin typeface="Arial" panose="020B0604020202020204" pitchFamily="34" charset="0"/>
              <a:ea typeface="Roboto" panose="02000000000000000000" pitchFamily="2" charset="0"/>
              <a:cs typeface="Arial" panose="020B0604020202020204" pitchFamily="34" charset="0"/>
              <a:sym typeface="Roboto"/>
            </a:endParaRPr>
          </a:p>
          <a:p>
            <a:pPr marL="2914650" lvl="6" indent="-171450" algn="just">
              <a:buClr>
                <a:srgbClr val="000000"/>
              </a:buClr>
              <a:buFont typeface="Arial" panose="020B0604020202020204" pitchFamily="34" charset="0"/>
              <a:buChar char="•"/>
            </a:pPr>
            <a:r>
              <a:rPr lang="en" sz="1300" dirty="0">
                <a:latin typeface="Arial" panose="020B0604020202020204" pitchFamily="34" charset="0"/>
                <a:ea typeface="Roboto" panose="02000000000000000000" pitchFamily="2" charset="0"/>
                <a:cs typeface="Arial" panose="020B0604020202020204" pitchFamily="34" charset="0"/>
                <a:sym typeface="Roboto"/>
              </a:rPr>
              <a:t>In-house feminized seed and seedling production in our recently constructed nursery</a:t>
            </a:r>
          </a:p>
          <a:p>
            <a:pPr marL="2914650" lvl="6" indent="-171450" algn="just">
              <a:buClr>
                <a:srgbClr val="000000"/>
              </a:buClr>
              <a:buFont typeface="Arial" panose="020B0604020202020204" pitchFamily="34" charset="0"/>
              <a:buChar char="•"/>
            </a:pPr>
            <a:endParaRPr sz="1300" dirty="0">
              <a:latin typeface="Arial" panose="020B0604020202020204" pitchFamily="34" charset="0"/>
              <a:ea typeface="Roboto" panose="02000000000000000000" pitchFamily="2" charset="0"/>
              <a:cs typeface="Arial" panose="020B0604020202020204" pitchFamily="34" charset="0"/>
              <a:sym typeface="Roboto"/>
            </a:endParaRPr>
          </a:p>
          <a:p>
            <a:pPr marL="2914650" lvl="6" indent="-171450" algn="just">
              <a:buClr>
                <a:srgbClr val="000000"/>
              </a:buClr>
              <a:buFont typeface="Arial" panose="020B0604020202020204" pitchFamily="34" charset="0"/>
              <a:buChar char="•"/>
            </a:pPr>
            <a:r>
              <a:rPr lang="en" sz="1300" dirty="0">
                <a:latin typeface="Arial" panose="020B0604020202020204" pitchFamily="34" charset="0"/>
                <a:ea typeface="Roboto" panose="02000000000000000000" pitchFamily="2" charset="0"/>
                <a:cs typeface="Arial" panose="020B0604020202020204" pitchFamily="34" charset="0"/>
                <a:sym typeface="Roboto"/>
              </a:rPr>
              <a:t>Convenient and short road access between farmland and Free Zone extraction and processing facility</a:t>
            </a:r>
            <a:endParaRPr sz="1300" dirty="0">
              <a:latin typeface="Arial" panose="020B0604020202020204" pitchFamily="34" charset="0"/>
              <a:ea typeface="Roboto" panose="02000000000000000000" pitchFamily="2" charset="0"/>
              <a:cs typeface="Arial" panose="020B0604020202020204" pitchFamily="34" charset="0"/>
              <a:sym typeface="Roboto"/>
            </a:endParaRPr>
          </a:p>
        </p:txBody>
      </p:sp>
      <p:pic>
        <p:nvPicPr>
          <p:cNvPr id="3" name="Picture 2">
            <a:extLst>
              <a:ext uri="{FF2B5EF4-FFF2-40B4-BE49-F238E27FC236}">
                <a16:creationId xmlns:a16="http://schemas.microsoft.com/office/drawing/2014/main" id="{544B67A6-2CCD-4FFE-86D7-AB845AF878F2}"/>
              </a:ext>
            </a:extLst>
          </p:cNvPr>
          <p:cNvPicPr>
            <a:picLocks noChangeAspect="1"/>
          </p:cNvPicPr>
          <p:nvPr/>
        </p:nvPicPr>
        <p:blipFill>
          <a:blip r:embed="rId4"/>
          <a:stretch>
            <a:fillRect/>
          </a:stretch>
        </p:blipFill>
        <p:spPr>
          <a:xfrm>
            <a:off x="481519" y="3810000"/>
            <a:ext cx="5243707" cy="2438400"/>
          </a:xfrm>
          <a:prstGeom prst="rect">
            <a:avLst/>
          </a:prstGeom>
        </p:spPr>
      </p:pic>
    </p:spTree>
    <p:extLst>
      <p:ext uri="{BB962C8B-B14F-4D97-AF65-F5344CB8AC3E}">
        <p14:creationId xmlns:p14="http://schemas.microsoft.com/office/powerpoint/2010/main" val="3878071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p:nvPr/>
        </p:nvSpPr>
        <p:spPr>
          <a:xfrm>
            <a:off x="327214" y="6407057"/>
            <a:ext cx="154305" cy="227626"/>
          </a:xfrm>
          <a:prstGeom prst="rect">
            <a:avLst/>
          </a:prstGeom>
        </p:spPr>
        <p:txBody>
          <a:bodyPr vert="horz" wrap="square" lIns="0" tIns="12065" rIns="0" bIns="0" rtlCol="0">
            <a:spAutoFit/>
          </a:bodyPr>
          <a:lstStyle/>
          <a:p>
            <a:pPr marL="25400">
              <a:lnSpc>
                <a:spcPct val="100000"/>
              </a:lnSpc>
              <a:spcBef>
                <a:spcPts val="95"/>
              </a:spcBef>
            </a:pPr>
            <a:r>
              <a:rPr lang="en-US" sz="1400" spc="30" dirty="0">
                <a:solidFill>
                  <a:srgbClr val="86B8D6"/>
                </a:solidFill>
                <a:latin typeface="Arial"/>
                <a:cs typeface="Arial"/>
              </a:rPr>
              <a:t>8</a:t>
            </a:r>
            <a:endParaRPr sz="1400" dirty="0">
              <a:latin typeface="Arial"/>
              <a:cs typeface="Arial"/>
            </a:endParaRPr>
          </a:p>
        </p:txBody>
      </p:sp>
      <p:sp>
        <p:nvSpPr>
          <p:cNvPr id="10" name="object 32">
            <a:extLst>
              <a:ext uri="{FF2B5EF4-FFF2-40B4-BE49-F238E27FC236}">
                <a16:creationId xmlns:a16="http://schemas.microsoft.com/office/drawing/2014/main" id="{1F47EC57-93F8-4C1D-B549-36F8CB61E133}"/>
              </a:ext>
            </a:extLst>
          </p:cNvPr>
          <p:cNvSpPr/>
          <p:nvPr/>
        </p:nvSpPr>
        <p:spPr>
          <a:xfrm>
            <a:off x="6949204" y="96839"/>
            <a:ext cx="5245153" cy="2534714"/>
          </a:xfrm>
          <a:prstGeom prst="rect">
            <a:avLst/>
          </a:prstGeom>
          <a:blipFill>
            <a:blip r:embed="rId3" cstate="print"/>
            <a:stretch>
              <a:fillRect/>
            </a:stretch>
          </a:blipFill>
        </p:spPr>
        <p:txBody>
          <a:bodyPr wrap="square" lIns="0" tIns="0" rIns="0" bIns="0" rtlCol="0"/>
          <a:lstStyle/>
          <a:p>
            <a:endParaRPr/>
          </a:p>
        </p:txBody>
      </p:sp>
      <p:sp>
        <p:nvSpPr>
          <p:cNvPr id="18" name="Text Placeholder 7">
            <a:extLst>
              <a:ext uri="{FF2B5EF4-FFF2-40B4-BE49-F238E27FC236}">
                <a16:creationId xmlns:a16="http://schemas.microsoft.com/office/drawing/2014/main" id="{0E86B2FA-B4DD-4FF0-915E-4BC16270383F}"/>
              </a:ext>
            </a:extLst>
          </p:cNvPr>
          <p:cNvSpPr txBox="1">
            <a:spLocks/>
          </p:cNvSpPr>
          <p:nvPr/>
        </p:nvSpPr>
        <p:spPr>
          <a:xfrm>
            <a:off x="501944" y="1828800"/>
            <a:ext cx="11024681" cy="3431264"/>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just">
              <a:lnSpc>
                <a:spcPct val="100000"/>
              </a:lnSpc>
              <a:buNone/>
            </a:pPr>
            <a:r>
              <a:rPr lang="en-US" sz="1250" b="1" dirty="0">
                <a:solidFill>
                  <a:srgbClr val="0070C0"/>
                </a:solidFill>
                <a:latin typeface="Arial" panose="020B0604020202020204" pitchFamily="34" charset="0"/>
                <a:ea typeface="Roboto" panose="02000000000000000000" pitchFamily="2" charset="0"/>
                <a:cs typeface="Arial" panose="020B0604020202020204" pitchFamily="34" charset="0"/>
              </a:rPr>
              <a:t>Jerónimo Ulloa - PLANT MANAGER</a:t>
            </a:r>
          </a:p>
          <a:p>
            <a:pPr marL="0" indent="0" algn="just">
              <a:lnSpc>
                <a:spcPct val="100000"/>
              </a:lnSpc>
              <a:buNone/>
            </a:pPr>
            <a:r>
              <a:rPr lang="en-US" sz="1250" dirty="0">
                <a:latin typeface="Arial" panose="020B0604020202020204" pitchFamily="34" charset="0"/>
                <a:ea typeface="Roboto" panose="02000000000000000000" pitchFamily="2" charset="0"/>
                <a:cs typeface="Arial" panose="020B0604020202020204" pitchFamily="34" charset="0"/>
              </a:rPr>
              <a:t>Assistant Professor at Pharmacognosy Department, Faculty of Exact and Natural Sciences, Universidad de Belgrano, Buenos Aires, Argentina; in charge of both theoretical and practical lectures for pharmacy students. Design and implementation of practical activities. Jerónimo is also managing both technical and administrative issues at  “La Nueva Jagüel” Pharmacy according to local laws. Dispensation of medication, contact with and payment to suppliers, management of required documentation, medication storage control.</a:t>
            </a:r>
          </a:p>
          <a:p>
            <a:pPr marL="0" indent="0" algn="just">
              <a:lnSpc>
                <a:spcPct val="100000"/>
              </a:lnSpc>
              <a:buNone/>
            </a:pPr>
            <a:r>
              <a:rPr lang="en-US" sz="1250" dirty="0">
                <a:latin typeface="Arial" panose="020B0604020202020204" pitchFamily="34" charset="0"/>
                <a:ea typeface="Roboto" panose="02000000000000000000" pitchFamily="2" charset="0"/>
                <a:cs typeface="Arial" panose="020B0604020202020204" pitchFamily="34" charset="0"/>
              </a:rPr>
              <a:t>He is a researcher at Pharmacognosy Department, Pharmacy and Biochemistry Faculty, UBA, Argentina in charge of extraction, purification and isolation of plant natural compounds (column chromatography, liquid-liquid extraction, TLC, HPTLC, HPLC, bioassay guided fractionation, lyophilization, rotary evaporation, etc.). Evaluation of the biological activity (antitumor, cytotoxic, anti-parasitic, antioxidant) of extracts, purified fractions and pure compounds. Notions on spectroscopic structure elucidation. Quality control of herbal medicines, dietary supplements and phytotherapeutics. Detection of adulterants. Development and validation of analytical techniques for herbal raw materials and products. </a:t>
            </a:r>
          </a:p>
          <a:p>
            <a:pPr marL="0" indent="0" algn="just">
              <a:lnSpc>
                <a:spcPct val="100000"/>
              </a:lnSpc>
              <a:buNone/>
            </a:pPr>
            <a:r>
              <a:rPr lang="en-US" sz="1250" dirty="0">
                <a:latin typeface="Arial" panose="020B0604020202020204" pitchFamily="34" charset="0"/>
                <a:ea typeface="Roboto" panose="02000000000000000000" pitchFamily="2" charset="0"/>
                <a:cs typeface="Arial" panose="020B0604020202020204" pitchFamily="34" charset="0"/>
              </a:rPr>
              <a:t>Previously, he worked as R&amp;D analyst at Gador SA and Sandoz Novartis Division.</a:t>
            </a:r>
          </a:p>
        </p:txBody>
      </p:sp>
      <p:sp>
        <p:nvSpPr>
          <p:cNvPr id="19" name="Google Shape;137;p21">
            <a:extLst>
              <a:ext uri="{FF2B5EF4-FFF2-40B4-BE49-F238E27FC236}">
                <a16:creationId xmlns:a16="http://schemas.microsoft.com/office/drawing/2014/main" id="{C3AE9985-1743-44EC-8AB9-6F5C5B0B1398}"/>
              </a:ext>
            </a:extLst>
          </p:cNvPr>
          <p:cNvSpPr txBox="1"/>
          <p:nvPr/>
        </p:nvSpPr>
        <p:spPr>
          <a:xfrm>
            <a:off x="501944" y="4800600"/>
            <a:ext cx="10972800" cy="1571400"/>
          </a:xfrm>
          <a:prstGeom prst="rect">
            <a:avLst/>
          </a:prstGeom>
          <a:noFill/>
          <a:ln>
            <a:noFill/>
          </a:ln>
        </p:spPr>
        <p:txBody>
          <a:bodyPr spcFirstLastPara="1" wrap="square" lIns="91425" tIns="91425" rIns="91425" bIns="91425" anchor="t" anchorCtr="0">
            <a:noAutofit/>
          </a:bodyPr>
          <a:lstStyle/>
          <a:p>
            <a:pPr algn="just">
              <a:buClr>
                <a:srgbClr val="000000"/>
              </a:buClr>
              <a:buFont typeface="Arial"/>
              <a:buNone/>
            </a:pPr>
            <a:r>
              <a:rPr lang="en" sz="1250" b="1" kern="0" dirty="0">
                <a:solidFill>
                  <a:srgbClr val="0070C0"/>
                </a:solidFill>
                <a:latin typeface="Arial" panose="020B0604020202020204" pitchFamily="34" charset="0"/>
                <a:ea typeface="Roboto" panose="020B0604020202020204" charset="0"/>
                <a:cs typeface="Arial" panose="020B0604020202020204" pitchFamily="34" charset="0"/>
                <a:sym typeface="Arial"/>
              </a:rPr>
              <a:t>Gilberto Vivas - CULTIVATION MANAGER</a:t>
            </a:r>
            <a:endParaRPr sz="1250" b="1" kern="0" dirty="0">
              <a:solidFill>
                <a:srgbClr val="0070C0"/>
              </a:solidFill>
              <a:latin typeface="Arial" panose="020B0604020202020204" pitchFamily="34" charset="0"/>
              <a:ea typeface="Roboto" panose="020B0604020202020204" charset="0"/>
              <a:cs typeface="Arial" panose="020B0604020202020204" pitchFamily="34" charset="0"/>
              <a:sym typeface="Arial"/>
            </a:endParaRPr>
          </a:p>
          <a:p>
            <a:pPr algn="just">
              <a:buClr>
                <a:srgbClr val="000000"/>
              </a:buClr>
              <a:buFont typeface="Arial"/>
              <a:buNone/>
            </a:pPr>
            <a:endParaRPr sz="1250" kern="0" dirty="0">
              <a:latin typeface="Arial" panose="020B0604020202020204" pitchFamily="34" charset="0"/>
              <a:ea typeface="Roboto" panose="020B0604020202020204" charset="0"/>
              <a:cs typeface="Arial" panose="020B0604020202020204" pitchFamily="34" charset="0"/>
              <a:sym typeface="Arial"/>
            </a:endParaRPr>
          </a:p>
          <a:p>
            <a:pPr algn="just">
              <a:buClr>
                <a:srgbClr val="000000"/>
              </a:buClr>
              <a:buFont typeface="Arial"/>
              <a:buNone/>
            </a:pPr>
            <a:r>
              <a:rPr lang="en" sz="1250" kern="0" dirty="0">
                <a:latin typeface="Arial" panose="020B0604020202020204" pitchFamily="34" charset="0"/>
                <a:ea typeface="Roboto" panose="020B0604020202020204" charset="0"/>
                <a:cs typeface="Arial" panose="020B0604020202020204" pitchFamily="34" charset="0"/>
                <a:sym typeface="Arial"/>
              </a:rPr>
              <a:t>The best candidate for our lead cultivator isn’t someone who learned to grow marijuana in the backyard or basement, but someone with a strong background in cultivating other crops can apply that expertise and similar techniques to hemp.</a:t>
            </a:r>
            <a:endParaRPr sz="1250" kern="0" dirty="0">
              <a:latin typeface="Arial" panose="020B0604020202020204" pitchFamily="34" charset="0"/>
              <a:ea typeface="Roboto" panose="020B0604020202020204" charset="0"/>
              <a:cs typeface="Arial" panose="020B0604020202020204" pitchFamily="34" charset="0"/>
              <a:sym typeface="Arial"/>
            </a:endParaRPr>
          </a:p>
          <a:p>
            <a:pPr algn="just">
              <a:buClr>
                <a:srgbClr val="000000"/>
              </a:buClr>
              <a:buFont typeface="Arial"/>
              <a:buNone/>
            </a:pPr>
            <a:endParaRPr sz="1250" kern="0" dirty="0">
              <a:latin typeface="Arial" panose="020B0604020202020204" pitchFamily="34" charset="0"/>
              <a:ea typeface="Roboto" panose="020B0604020202020204" charset="0"/>
              <a:cs typeface="Arial" panose="020B0604020202020204" pitchFamily="34" charset="0"/>
              <a:sym typeface="Arial"/>
            </a:endParaRPr>
          </a:p>
          <a:p>
            <a:pPr algn="just">
              <a:buClr>
                <a:srgbClr val="000000"/>
              </a:buClr>
              <a:buFont typeface="Arial"/>
              <a:buNone/>
            </a:pPr>
            <a:r>
              <a:rPr lang="en" sz="1250" kern="0" dirty="0">
                <a:latin typeface="Arial" panose="020B0604020202020204" pitchFamily="34" charset="0"/>
                <a:ea typeface="Roboto" panose="020B0604020202020204" charset="0"/>
                <a:cs typeface="Arial" panose="020B0604020202020204" pitchFamily="34" charset="0"/>
                <a:sym typeface="Arial"/>
              </a:rPr>
              <a:t>Our veteran lead cultivator creates and implements policies and standard operating procedures, identifies, investigates, or resolves security breaches. maintains plant inventory and supplies.</a:t>
            </a:r>
            <a:endParaRPr sz="1250" kern="0" dirty="0">
              <a:latin typeface="Arial" panose="020B0604020202020204" pitchFamily="34" charset="0"/>
              <a:ea typeface="Roboto" panose="020B0604020202020204" charset="0"/>
              <a:cs typeface="Arial" panose="020B0604020202020204" pitchFamily="34" charset="0"/>
              <a:sym typeface="Arial"/>
            </a:endParaRPr>
          </a:p>
        </p:txBody>
      </p:sp>
      <p:sp>
        <p:nvSpPr>
          <p:cNvPr id="5" name="object 3">
            <a:extLst>
              <a:ext uri="{FF2B5EF4-FFF2-40B4-BE49-F238E27FC236}">
                <a16:creationId xmlns:a16="http://schemas.microsoft.com/office/drawing/2014/main" id="{313CDD90-C4D6-49D5-844C-A26798DB04F3}"/>
              </a:ext>
            </a:extLst>
          </p:cNvPr>
          <p:cNvSpPr txBox="1">
            <a:spLocks noGrp="1"/>
          </p:cNvSpPr>
          <p:nvPr>
            <p:ph type="title"/>
          </p:nvPr>
        </p:nvSpPr>
        <p:spPr>
          <a:xfrm>
            <a:off x="501944" y="583637"/>
            <a:ext cx="6583680" cy="596958"/>
          </a:xfrm>
          <a:prstGeom prst="rect">
            <a:avLst/>
          </a:prstGeom>
          <a:solidFill>
            <a:schemeClr val="bg1"/>
          </a:solidFill>
        </p:spPr>
        <p:txBody>
          <a:bodyPr vert="horz" wrap="square" lIns="0" tIns="12065" rIns="0" bIns="0" rtlCol="0">
            <a:spAutoFit/>
          </a:bodyPr>
          <a:lstStyle/>
          <a:p>
            <a:pPr marL="12700">
              <a:spcBef>
                <a:spcPts val="95"/>
              </a:spcBef>
            </a:pPr>
            <a:r>
              <a:rPr lang="en-US" sz="3800" i="0" spc="-60" dirty="0">
                <a:latin typeface="Aparajita" panose="02020603050405020304" pitchFamily="18" charset="0"/>
                <a:cs typeface="Aparajita" panose="02020603050405020304" pitchFamily="18" charset="0"/>
              </a:rPr>
              <a:t>PROVEN TEAM</a:t>
            </a:r>
            <a:endParaRPr lang="en-CA" sz="3800" i="0" spc="-60" dirty="0">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401366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p:nvPr/>
        </p:nvSpPr>
        <p:spPr>
          <a:xfrm>
            <a:off x="327214" y="6407057"/>
            <a:ext cx="154305" cy="227626"/>
          </a:xfrm>
          <a:prstGeom prst="rect">
            <a:avLst/>
          </a:prstGeom>
        </p:spPr>
        <p:txBody>
          <a:bodyPr vert="horz" wrap="square" lIns="0" tIns="12065" rIns="0" bIns="0" rtlCol="0">
            <a:spAutoFit/>
          </a:bodyPr>
          <a:lstStyle/>
          <a:p>
            <a:pPr marL="25400">
              <a:lnSpc>
                <a:spcPct val="100000"/>
              </a:lnSpc>
              <a:spcBef>
                <a:spcPts val="95"/>
              </a:spcBef>
            </a:pPr>
            <a:r>
              <a:rPr lang="en-US" sz="1400" spc="30" dirty="0">
                <a:solidFill>
                  <a:srgbClr val="86B8D6"/>
                </a:solidFill>
                <a:latin typeface="Arial"/>
                <a:cs typeface="Arial"/>
              </a:rPr>
              <a:t>9</a:t>
            </a:r>
            <a:endParaRPr sz="1400" dirty="0">
              <a:latin typeface="Arial"/>
              <a:cs typeface="Arial"/>
            </a:endParaRPr>
          </a:p>
        </p:txBody>
      </p:sp>
      <p:sp>
        <p:nvSpPr>
          <p:cNvPr id="5" name="object 3">
            <a:extLst>
              <a:ext uri="{FF2B5EF4-FFF2-40B4-BE49-F238E27FC236}">
                <a16:creationId xmlns:a16="http://schemas.microsoft.com/office/drawing/2014/main" id="{313CDD90-C4D6-49D5-844C-A26798DB04F3}"/>
              </a:ext>
            </a:extLst>
          </p:cNvPr>
          <p:cNvSpPr txBox="1">
            <a:spLocks noGrp="1"/>
          </p:cNvSpPr>
          <p:nvPr>
            <p:ph type="title"/>
          </p:nvPr>
        </p:nvSpPr>
        <p:spPr>
          <a:xfrm>
            <a:off x="501944" y="583637"/>
            <a:ext cx="6583680" cy="1181734"/>
          </a:xfrm>
          <a:prstGeom prst="rect">
            <a:avLst/>
          </a:prstGeom>
          <a:solidFill>
            <a:schemeClr val="bg1"/>
          </a:solidFill>
        </p:spPr>
        <p:txBody>
          <a:bodyPr vert="horz" wrap="square" lIns="0" tIns="12065" rIns="0" bIns="0" rtlCol="0">
            <a:spAutoFit/>
          </a:bodyPr>
          <a:lstStyle/>
          <a:p>
            <a:pPr marL="12700">
              <a:spcBef>
                <a:spcPts val="95"/>
              </a:spcBef>
            </a:pPr>
            <a:r>
              <a:rPr lang="en-US" sz="3800" i="0" spc="-60" dirty="0">
                <a:latin typeface="Aparajita" panose="02020603050405020304" pitchFamily="18" charset="0"/>
                <a:cs typeface="Aparajita" panose="02020603050405020304" pitchFamily="18" charset="0"/>
              </a:rPr>
              <a:t>CANADIAN PARTNERS – INPLANTA BIOTECHNOLOGY</a:t>
            </a:r>
            <a:endParaRPr lang="en-CA" sz="3800" i="0" spc="-60" dirty="0">
              <a:latin typeface="Aparajita" panose="02020603050405020304" pitchFamily="18" charset="0"/>
              <a:cs typeface="Aparajita" panose="02020603050405020304" pitchFamily="18" charset="0"/>
            </a:endParaRPr>
          </a:p>
        </p:txBody>
      </p:sp>
      <p:sp>
        <p:nvSpPr>
          <p:cNvPr id="7" name="Google Shape;146;p22">
            <a:extLst>
              <a:ext uri="{FF2B5EF4-FFF2-40B4-BE49-F238E27FC236}">
                <a16:creationId xmlns:a16="http://schemas.microsoft.com/office/drawing/2014/main" id="{BFF6FD95-AF73-4B8D-96A9-403246BFF746}"/>
              </a:ext>
            </a:extLst>
          </p:cNvPr>
          <p:cNvSpPr txBox="1"/>
          <p:nvPr/>
        </p:nvSpPr>
        <p:spPr>
          <a:xfrm>
            <a:off x="501945" y="2035363"/>
            <a:ext cx="5288688" cy="4599320"/>
          </a:xfrm>
          <a:prstGeom prst="rect">
            <a:avLst/>
          </a:prstGeom>
          <a:noFill/>
          <a:ln>
            <a:noFill/>
          </a:ln>
        </p:spPr>
        <p:txBody>
          <a:bodyPr spcFirstLastPara="1" wrap="square" lIns="121900" tIns="121900" rIns="121900" bIns="121900" anchor="t" anchorCtr="0">
            <a:noAutofit/>
          </a:bodyPr>
          <a:lstStyle/>
          <a:p>
            <a:pPr algn="just">
              <a:buClr>
                <a:srgbClr val="000000"/>
              </a:buClr>
              <a:buFont typeface="Arial"/>
              <a:buNone/>
            </a:pPr>
            <a:endParaRPr sz="1400" kern="0" dirty="0">
              <a:latin typeface="Arial" panose="020B0604020202020204" pitchFamily="34" charset="0"/>
              <a:ea typeface="Roboto"/>
              <a:cs typeface="Arial" panose="020B0604020202020204" pitchFamily="34" charset="0"/>
              <a:sym typeface="Roboto"/>
            </a:endParaRPr>
          </a:p>
          <a:p>
            <a:pPr algn="just">
              <a:buClr>
                <a:srgbClr val="000000"/>
              </a:buClr>
              <a:buFont typeface="Arial"/>
              <a:buNone/>
            </a:pPr>
            <a:r>
              <a:rPr lang="en" sz="1400" dirty="0">
                <a:latin typeface="Arial" panose="020B0604020202020204" pitchFamily="34" charset="0"/>
                <a:ea typeface="Roboto" panose="02000000000000000000" pitchFamily="2" charset="0"/>
                <a:cs typeface="Arial" panose="020B0604020202020204" pitchFamily="34" charset="0"/>
                <a:sym typeface="Roboto"/>
              </a:rPr>
              <a:t>InPlanta Biotechnology is a plant research and development company that utilizes both basic and applied scientific approaches to studying cannabis and other medical plants.</a:t>
            </a:r>
            <a:endParaRPr sz="1400" dirty="0">
              <a:latin typeface="Arial" panose="020B0604020202020204" pitchFamily="34" charset="0"/>
              <a:ea typeface="Roboto" panose="02000000000000000000" pitchFamily="2" charset="0"/>
              <a:cs typeface="Arial" panose="020B0604020202020204" pitchFamily="34" charset="0"/>
              <a:sym typeface="Roboto"/>
            </a:endParaRPr>
          </a:p>
          <a:p>
            <a:pPr algn="just">
              <a:buClr>
                <a:srgbClr val="000000"/>
              </a:buClr>
              <a:buFont typeface="Arial"/>
              <a:buNone/>
            </a:pPr>
            <a:endParaRPr sz="1400" dirty="0">
              <a:latin typeface="Arial" panose="020B0604020202020204" pitchFamily="34" charset="0"/>
              <a:ea typeface="Roboto" panose="02000000000000000000" pitchFamily="2" charset="0"/>
              <a:cs typeface="Arial" panose="020B0604020202020204" pitchFamily="34" charset="0"/>
              <a:sym typeface="Roboto"/>
            </a:endParaRPr>
          </a:p>
          <a:p>
            <a:pPr algn="just">
              <a:buClr>
                <a:srgbClr val="000000"/>
              </a:buClr>
              <a:buFont typeface="Arial"/>
              <a:buNone/>
            </a:pPr>
            <a:r>
              <a:rPr lang="en" sz="1400" dirty="0">
                <a:latin typeface="Arial" panose="020B0604020202020204" pitchFamily="34" charset="0"/>
                <a:ea typeface="Roboto" panose="02000000000000000000" pitchFamily="2" charset="0"/>
                <a:cs typeface="Arial" panose="020B0604020202020204" pitchFamily="34" charset="0"/>
                <a:sym typeface="Roboto"/>
              </a:rPr>
              <a:t>The company’s principal, Igor Kovalchuk, is a professor of plant biotechnology at University of Lethbridge with 25 years of experience working with plants and published over 150 peer-reviewed articles in plant biology.</a:t>
            </a:r>
            <a:endParaRPr sz="1400" dirty="0">
              <a:latin typeface="Arial" panose="020B0604020202020204" pitchFamily="34" charset="0"/>
              <a:ea typeface="Roboto" panose="02000000000000000000" pitchFamily="2" charset="0"/>
              <a:cs typeface="Arial" panose="020B0604020202020204" pitchFamily="34" charset="0"/>
              <a:sym typeface="Roboto"/>
            </a:endParaRPr>
          </a:p>
          <a:p>
            <a:pPr algn="just">
              <a:buClr>
                <a:srgbClr val="000000"/>
              </a:buClr>
              <a:buFont typeface="Arial"/>
              <a:buNone/>
            </a:pPr>
            <a:endParaRPr sz="1400" dirty="0">
              <a:latin typeface="Arial" panose="020B0604020202020204" pitchFamily="34" charset="0"/>
              <a:ea typeface="Roboto" panose="02000000000000000000" pitchFamily="2" charset="0"/>
              <a:cs typeface="Arial" panose="020B0604020202020204" pitchFamily="34" charset="0"/>
              <a:sym typeface="Roboto"/>
            </a:endParaRPr>
          </a:p>
          <a:p>
            <a:pPr algn="just">
              <a:buClr>
                <a:srgbClr val="000000"/>
              </a:buClr>
              <a:buFont typeface="Arial"/>
              <a:buNone/>
            </a:pPr>
            <a:r>
              <a:rPr lang="en" sz="1400" dirty="0">
                <a:latin typeface="Arial" panose="020B0604020202020204" pitchFamily="34" charset="0"/>
                <a:ea typeface="Roboto" panose="02000000000000000000" pitchFamily="2" charset="0"/>
                <a:cs typeface="Arial" panose="020B0604020202020204" pitchFamily="34" charset="0"/>
                <a:sym typeface="Roboto"/>
              </a:rPr>
              <a:t>He has over 20 patents in plants including wheat, canola, tobacco, poppy and cannabis.</a:t>
            </a:r>
            <a:endParaRPr sz="1400" dirty="0">
              <a:latin typeface="Arial" panose="020B0604020202020204" pitchFamily="34" charset="0"/>
              <a:ea typeface="Roboto" panose="02000000000000000000" pitchFamily="2" charset="0"/>
              <a:cs typeface="Arial" panose="020B0604020202020204" pitchFamily="34" charset="0"/>
              <a:sym typeface="Roboto"/>
            </a:endParaRPr>
          </a:p>
          <a:p>
            <a:pPr algn="just">
              <a:buClr>
                <a:srgbClr val="000000"/>
              </a:buClr>
              <a:buFont typeface="Arial"/>
              <a:buNone/>
            </a:pPr>
            <a:endParaRPr sz="1400" dirty="0">
              <a:latin typeface="Arial" panose="020B0604020202020204" pitchFamily="34" charset="0"/>
              <a:ea typeface="Roboto" panose="02000000000000000000" pitchFamily="2" charset="0"/>
              <a:cs typeface="Arial" panose="020B0604020202020204" pitchFamily="34" charset="0"/>
              <a:sym typeface="Roboto"/>
            </a:endParaRPr>
          </a:p>
          <a:p>
            <a:pPr algn="just">
              <a:buClr>
                <a:srgbClr val="000000"/>
              </a:buClr>
              <a:buFont typeface="Arial"/>
              <a:buNone/>
            </a:pPr>
            <a:r>
              <a:rPr lang="en" sz="1400" dirty="0">
                <a:latin typeface="Arial" panose="020B0604020202020204" pitchFamily="34" charset="0"/>
                <a:ea typeface="Roboto" panose="02000000000000000000" pitchFamily="2" charset="0"/>
                <a:cs typeface="Arial" panose="020B0604020202020204" pitchFamily="34" charset="0"/>
                <a:sym typeface="Roboto"/>
              </a:rPr>
              <a:t>CanOrganics licensed his patent on conversion of CBD in to delta 8 THC.</a:t>
            </a:r>
            <a:endParaRPr sz="1400" dirty="0">
              <a:latin typeface="Arial" panose="020B0604020202020204" pitchFamily="34" charset="0"/>
              <a:ea typeface="Roboto" panose="02000000000000000000" pitchFamily="2" charset="0"/>
              <a:cs typeface="Arial" panose="020B0604020202020204" pitchFamily="34" charset="0"/>
              <a:sym typeface="Roboto"/>
            </a:endParaRPr>
          </a:p>
          <a:p>
            <a:pPr algn="just">
              <a:buClr>
                <a:srgbClr val="000000"/>
              </a:buClr>
              <a:buFont typeface="Arial"/>
              <a:buNone/>
            </a:pPr>
            <a:endParaRPr sz="1400" dirty="0">
              <a:latin typeface="Arial" panose="020B0604020202020204" pitchFamily="34" charset="0"/>
              <a:ea typeface="Roboto" panose="02000000000000000000" pitchFamily="2" charset="0"/>
              <a:cs typeface="Arial" panose="020B0604020202020204" pitchFamily="34" charset="0"/>
              <a:sym typeface="Roboto"/>
            </a:endParaRPr>
          </a:p>
          <a:p>
            <a:pPr algn="just">
              <a:buClr>
                <a:srgbClr val="000000"/>
              </a:buClr>
              <a:buFont typeface="Arial"/>
              <a:buNone/>
            </a:pPr>
            <a:r>
              <a:rPr lang="en" sz="1400" dirty="0">
                <a:latin typeface="Arial" panose="020B0604020202020204" pitchFamily="34" charset="0"/>
                <a:ea typeface="Roboto" panose="02000000000000000000" pitchFamily="2" charset="0"/>
                <a:cs typeface="Arial" panose="020B0604020202020204" pitchFamily="34" charset="0"/>
                <a:sym typeface="Roboto"/>
              </a:rPr>
              <a:t>https://patents.google.com/patent/US20200262806A1/en</a:t>
            </a:r>
            <a:endParaRPr sz="1400" dirty="0">
              <a:latin typeface="Arial" panose="020B0604020202020204" pitchFamily="34" charset="0"/>
              <a:ea typeface="Roboto" panose="02000000000000000000" pitchFamily="2" charset="0"/>
              <a:cs typeface="Arial" panose="020B0604020202020204" pitchFamily="34" charset="0"/>
              <a:sym typeface="Roboto"/>
            </a:endParaRPr>
          </a:p>
          <a:p>
            <a:pPr algn="just">
              <a:buClr>
                <a:srgbClr val="000000"/>
              </a:buClr>
              <a:buFont typeface="Arial"/>
              <a:buNone/>
            </a:pPr>
            <a:endParaRPr sz="1400" kern="0" dirty="0">
              <a:latin typeface="Arial" panose="020B0604020202020204" pitchFamily="34" charset="0"/>
              <a:ea typeface="Roboto"/>
              <a:cs typeface="Arial" panose="020B0604020202020204" pitchFamily="34" charset="0"/>
              <a:sym typeface="Roboto"/>
            </a:endParaRPr>
          </a:p>
          <a:p>
            <a:pPr algn="just">
              <a:buClr>
                <a:srgbClr val="000000"/>
              </a:buClr>
              <a:buFont typeface="Arial"/>
              <a:buNone/>
            </a:pPr>
            <a:endParaRPr sz="1400" kern="0" dirty="0">
              <a:latin typeface="Arial" panose="020B0604020202020204" pitchFamily="34" charset="0"/>
              <a:ea typeface="Roboto"/>
              <a:cs typeface="Arial" panose="020B0604020202020204" pitchFamily="34" charset="0"/>
              <a:sym typeface="Roboto"/>
            </a:endParaRPr>
          </a:p>
          <a:p>
            <a:pPr algn="just">
              <a:buClr>
                <a:srgbClr val="000000"/>
              </a:buClr>
              <a:buFont typeface="Arial"/>
              <a:buNone/>
            </a:pPr>
            <a:endParaRPr sz="1400" kern="0" dirty="0">
              <a:latin typeface="Arial" panose="020B0604020202020204" pitchFamily="34" charset="0"/>
              <a:ea typeface="Roboto"/>
              <a:cs typeface="Arial" panose="020B0604020202020204" pitchFamily="34" charset="0"/>
              <a:sym typeface="Roboto"/>
            </a:endParaRPr>
          </a:p>
          <a:p>
            <a:pPr algn="just">
              <a:buClr>
                <a:srgbClr val="000000"/>
              </a:buClr>
              <a:buFont typeface="Arial"/>
              <a:buNone/>
            </a:pPr>
            <a:endParaRPr sz="1400" kern="0" dirty="0">
              <a:latin typeface="Arial" panose="020B0604020202020204" pitchFamily="34" charset="0"/>
              <a:ea typeface="Roboto"/>
              <a:cs typeface="Arial" panose="020B0604020202020204" pitchFamily="34" charset="0"/>
              <a:sym typeface="Roboto"/>
            </a:endParaRPr>
          </a:p>
        </p:txBody>
      </p:sp>
      <p:pic>
        <p:nvPicPr>
          <p:cNvPr id="8" name="Google Shape;147;p22">
            <a:extLst>
              <a:ext uri="{FF2B5EF4-FFF2-40B4-BE49-F238E27FC236}">
                <a16:creationId xmlns:a16="http://schemas.microsoft.com/office/drawing/2014/main" id="{09E46AA6-F72E-47C5-8A3C-9FBE49C3777D}"/>
              </a:ext>
            </a:extLst>
          </p:cNvPr>
          <p:cNvPicPr preferRelativeResize="0"/>
          <p:nvPr/>
        </p:nvPicPr>
        <p:blipFill>
          <a:blip r:embed="rId3">
            <a:alphaModFix/>
          </a:blip>
          <a:stretch>
            <a:fillRect/>
          </a:stretch>
        </p:blipFill>
        <p:spPr>
          <a:xfrm>
            <a:off x="6096000" y="1765371"/>
            <a:ext cx="5448639" cy="3841312"/>
          </a:xfrm>
          <a:prstGeom prst="rect">
            <a:avLst/>
          </a:prstGeom>
          <a:ln>
            <a:noFill/>
          </a:ln>
          <a:effectLst>
            <a:outerShdw blurRad="292100" dist="139700" dir="2700000" algn="tl" rotWithShape="0">
              <a:srgbClr val="333333">
                <a:alpha val="65000"/>
              </a:srgbClr>
            </a:outerShdw>
          </a:effectLst>
        </p:spPr>
      </p:pic>
      <p:sp>
        <p:nvSpPr>
          <p:cNvPr id="9" name="object 2">
            <a:extLst>
              <a:ext uri="{FF2B5EF4-FFF2-40B4-BE49-F238E27FC236}">
                <a16:creationId xmlns:a16="http://schemas.microsoft.com/office/drawing/2014/main" id="{B86B8357-AC4E-4CC8-80A4-5D9E8D1656D6}"/>
              </a:ext>
            </a:extLst>
          </p:cNvPr>
          <p:cNvSpPr/>
          <p:nvPr/>
        </p:nvSpPr>
        <p:spPr>
          <a:xfrm>
            <a:off x="6285" y="-25924"/>
            <a:ext cx="5288688" cy="2806172"/>
          </a:xfrm>
          <a:prstGeom prst="rect">
            <a:avLst/>
          </a:prstGeom>
          <a:blipFill>
            <a:blip r:embed="rId4" cstate="print"/>
            <a:stretch>
              <a:fillRect/>
            </a:stretch>
          </a:blipFill>
        </p:spPr>
        <p:txBody>
          <a:bodyPr wrap="square" lIns="0" tIns="0" rIns="0" bIns="0" rtlCol="0"/>
          <a:lstStyle/>
          <a:p>
            <a:endParaRPr sz="1600" dirty="0"/>
          </a:p>
        </p:txBody>
      </p:sp>
    </p:spTree>
    <p:extLst>
      <p:ext uri="{BB962C8B-B14F-4D97-AF65-F5344CB8AC3E}">
        <p14:creationId xmlns:p14="http://schemas.microsoft.com/office/powerpoint/2010/main" val="851389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7369CD1E-011D-4C71-ADCA-0BB1FEA49501}"/>
              </a:ext>
            </a:extLst>
          </p:cNvPr>
          <p:cNvSpPr/>
          <p:nvPr/>
        </p:nvSpPr>
        <p:spPr>
          <a:xfrm>
            <a:off x="0" y="0"/>
            <a:ext cx="12191999" cy="6858000"/>
          </a:xfrm>
          <a:prstGeom prst="rect">
            <a:avLst/>
          </a:prstGeom>
          <a:blipFill>
            <a:blip r:embed="rId3" cstate="print"/>
            <a:stretch>
              <a:fillRect/>
            </a:stretch>
          </a:blipFill>
        </p:spPr>
        <p:txBody>
          <a:bodyPr wrap="square" lIns="0" tIns="0" rIns="0" bIns="0" rtlCol="0"/>
          <a:lstStyle/>
          <a:p>
            <a:endParaRPr/>
          </a:p>
        </p:txBody>
      </p:sp>
      <p:sp>
        <p:nvSpPr>
          <p:cNvPr id="33" name="object 33"/>
          <p:cNvSpPr txBox="1"/>
          <p:nvPr/>
        </p:nvSpPr>
        <p:spPr>
          <a:xfrm>
            <a:off x="327214" y="6407057"/>
            <a:ext cx="358586" cy="227626"/>
          </a:xfrm>
          <a:prstGeom prst="rect">
            <a:avLst/>
          </a:prstGeom>
        </p:spPr>
        <p:txBody>
          <a:bodyPr vert="horz" wrap="square" lIns="0" tIns="12065" rIns="0" bIns="0" rtlCol="0">
            <a:spAutoFit/>
          </a:bodyPr>
          <a:lstStyle/>
          <a:p>
            <a:pPr marL="25400">
              <a:lnSpc>
                <a:spcPct val="100000"/>
              </a:lnSpc>
              <a:spcBef>
                <a:spcPts val="95"/>
              </a:spcBef>
            </a:pPr>
            <a:r>
              <a:rPr lang="en-US" sz="1400" spc="30" dirty="0">
                <a:solidFill>
                  <a:srgbClr val="86B8D6"/>
                </a:solidFill>
                <a:latin typeface="Arial"/>
                <a:cs typeface="Arial"/>
              </a:rPr>
              <a:t>13</a:t>
            </a:r>
            <a:endParaRPr sz="1400" dirty="0">
              <a:latin typeface="Arial"/>
              <a:cs typeface="Arial"/>
            </a:endParaRPr>
          </a:p>
        </p:txBody>
      </p:sp>
      <p:sp>
        <p:nvSpPr>
          <p:cNvPr id="14" name="object 2">
            <a:extLst>
              <a:ext uri="{FF2B5EF4-FFF2-40B4-BE49-F238E27FC236}">
                <a16:creationId xmlns:a16="http://schemas.microsoft.com/office/drawing/2014/main" id="{019810D5-95BF-4124-99EE-E512955E46B6}"/>
              </a:ext>
            </a:extLst>
          </p:cNvPr>
          <p:cNvSpPr/>
          <p:nvPr/>
        </p:nvSpPr>
        <p:spPr>
          <a:xfrm>
            <a:off x="21211" y="0"/>
            <a:ext cx="5288688" cy="2806172"/>
          </a:xfrm>
          <a:prstGeom prst="rect">
            <a:avLst/>
          </a:prstGeom>
          <a:blipFill>
            <a:blip r:embed="rId4" cstate="print"/>
            <a:stretch>
              <a:fillRect/>
            </a:stretch>
          </a:blipFill>
        </p:spPr>
        <p:txBody>
          <a:bodyPr wrap="square" lIns="0" tIns="0" rIns="0" bIns="0" rtlCol="0"/>
          <a:lstStyle/>
          <a:p>
            <a:endParaRPr sz="1600" dirty="0"/>
          </a:p>
        </p:txBody>
      </p:sp>
      <p:sp>
        <p:nvSpPr>
          <p:cNvPr id="7" name="Google Shape;180;p26">
            <a:extLst>
              <a:ext uri="{FF2B5EF4-FFF2-40B4-BE49-F238E27FC236}">
                <a16:creationId xmlns:a16="http://schemas.microsoft.com/office/drawing/2014/main" id="{B9EB2EF9-DD7B-4546-A716-12846AC7BD7D}"/>
              </a:ext>
            </a:extLst>
          </p:cNvPr>
          <p:cNvSpPr txBox="1"/>
          <p:nvPr/>
        </p:nvSpPr>
        <p:spPr>
          <a:xfrm>
            <a:off x="327214" y="1658520"/>
            <a:ext cx="5532330" cy="2948094"/>
          </a:xfrm>
          <a:prstGeom prst="rect">
            <a:avLst/>
          </a:prstGeom>
          <a:noFill/>
          <a:ln>
            <a:noFill/>
          </a:ln>
        </p:spPr>
        <p:txBody>
          <a:bodyPr spcFirstLastPara="1" wrap="square" lIns="121900" tIns="121900" rIns="121900" bIns="121900" anchor="t" anchorCtr="0">
            <a:noAutofit/>
          </a:bodyPr>
          <a:lstStyle/>
          <a:p>
            <a:pPr algn="just" defTabSz="1828800">
              <a:lnSpc>
                <a:spcPct val="90000"/>
              </a:lnSpc>
              <a:spcBef>
                <a:spcPts val="2000"/>
              </a:spcBef>
              <a:buClr>
                <a:srgbClr val="000000"/>
              </a:buClr>
            </a:pPr>
            <a:r>
              <a:rPr lang="en" sz="1200" dirty="0">
                <a:latin typeface="Arial" panose="020B0604020202020204" pitchFamily="34" charset="0"/>
                <a:ea typeface="Roboto" panose="02000000000000000000" pitchFamily="2" charset="0"/>
                <a:cs typeface="Arial" panose="020B0604020202020204" pitchFamily="34" charset="0"/>
                <a:sym typeface="Roboto"/>
              </a:rPr>
              <a:t>Traditionally, smoking cannabis products has been the primary form of consumption, followed by crudely extracted oils using cooking type oils to produce infused edibles for those that do not wish to or are restricted from smoking.</a:t>
            </a:r>
            <a:endParaRPr sz="1200" dirty="0">
              <a:latin typeface="Arial" panose="020B0604020202020204" pitchFamily="34" charset="0"/>
              <a:ea typeface="Roboto" panose="02000000000000000000" pitchFamily="2" charset="0"/>
              <a:cs typeface="Arial" panose="020B0604020202020204" pitchFamily="34" charset="0"/>
              <a:sym typeface="Roboto"/>
            </a:endParaRPr>
          </a:p>
          <a:p>
            <a:pPr algn="just" defTabSz="1828800">
              <a:lnSpc>
                <a:spcPct val="90000"/>
              </a:lnSpc>
              <a:spcBef>
                <a:spcPts val="2000"/>
              </a:spcBef>
              <a:buClr>
                <a:srgbClr val="000000"/>
              </a:buClr>
            </a:pPr>
            <a:r>
              <a:rPr lang="en" sz="1200" dirty="0">
                <a:latin typeface="Arial" panose="020B0604020202020204" pitchFamily="34" charset="0"/>
                <a:ea typeface="Roboto" panose="02000000000000000000" pitchFamily="2" charset="0"/>
                <a:cs typeface="Arial" panose="020B0604020202020204" pitchFamily="34" charset="0"/>
                <a:sym typeface="Roboto"/>
              </a:rPr>
              <a:t>Over the past five years extraction and distillation equipment and methodologies have become more sophisticated as producers turn from essential oil extractions to hemp and cannabis.</a:t>
            </a:r>
            <a:endParaRPr sz="1200" dirty="0">
              <a:latin typeface="Arial" panose="020B0604020202020204" pitchFamily="34" charset="0"/>
              <a:ea typeface="Roboto" panose="02000000000000000000" pitchFamily="2" charset="0"/>
              <a:cs typeface="Arial" panose="020B0604020202020204" pitchFamily="34" charset="0"/>
              <a:sym typeface="Roboto"/>
            </a:endParaRPr>
          </a:p>
          <a:p>
            <a:pPr algn="just" defTabSz="1828800">
              <a:lnSpc>
                <a:spcPct val="90000"/>
              </a:lnSpc>
              <a:spcBef>
                <a:spcPts val="2000"/>
              </a:spcBef>
              <a:buClr>
                <a:srgbClr val="000000"/>
              </a:buClr>
            </a:pPr>
            <a:r>
              <a:rPr lang="en" sz="1200" dirty="0">
                <a:latin typeface="Arial" panose="020B0604020202020204" pitchFamily="34" charset="0"/>
                <a:ea typeface="Roboto" panose="02000000000000000000" pitchFamily="2" charset="0"/>
                <a:cs typeface="Arial" panose="020B0604020202020204" pitchFamily="34" charset="0"/>
                <a:sym typeface="Roboto"/>
              </a:rPr>
              <a:t>Extracting the cannabinoids (chemicals that activate cannabinoid receptors in the body) and other essential compounds and oils from hemp and cannabis is a difficult and expensive process.</a:t>
            </a:r>
            <a:endParaRPr sz="1200" dirty="0">
              <a:latin typeface="Arial" panose="020B0604020202020204" pitchFamily="34" charset="0"/>
              <a:ea typeface="Roboto" panose="02000000000000000000" pitchFamily="2" charset="0"/>
              <a:cs typeface="Arial" panose="020B0604020202020204" pitchFamily="34" charset="0"/>
              <a:sym typeface="Roboto"/>
            </a:endParaRPr>
          </a:p>
        </p:txBody>
      </p:sp>
      <p:sp>
        <p:nvSpPr>
          <p:cNvPr id="8" name="Google Shape;180;p26">
            <a:extLst>
              <a:ext uri="{FF2B5EF4-FFF2-40B4-BE49-F238E27FC236}">
                <a16:creationId xmlns:a16="http://schemas.microsoft.com/office/drawing/2014/main" id="{B14FE42D-8685-47E7-8276-FAB7791395D9}"/>
              </a:ext>
            </a:extLst>
          </p:cNvPr>
          <p:cNvSpPr txBox="1"/>
          <p:nvPr/>
        </p:nvSpPr>
        <p:spPr>
          <a:xfrm>
            <a:off x="327214" y="3967136"/>
            <a:ext cx="4397186" cy="1752601"/>
          </a:xfrm>
          <a:prstGeom prst="rect">
            <a:avLst/>
          </a:prstGeom>
          <a:noFill/>
          <a:ln>
            <a:noFill/>
          </a:ln>
        </p:spPr>
        <p:txBody>
          <a:bodyPr spcFirstLastPara="1" wrap="square" lIns="121900" tIns="121900" rIns="121900" bIns="121900" anchor="t" anchorCtr="0">
            <a:noAutofit/>
          </a:bodyPr>
          <a:lstStyle/>
          <a:p>
            <a:pPr algn="just" defTabSz="1828800">
              <a:lnSpc>
                <a:spcPct val="90000"/>
              </a:lnSpc>
              <a:spcBef>
                <a:spcPts val="2000"/>
              </a:spcBef>
              <a:buClr>
                <a:srgbClr val="000000"/>
              </a:buClr>
            </a:pPr>
            <a:r>
              <a:rPr lang="en" sz="1200" dirty="0">
                <a:latin typeface="Arial" panose="020B0604020202020204" pitchFamily="34" charset="0"/>
                <a:ea typeface="Roboto" panose="02000000000000000000" pitchFamily="2" charset="0"/>
                <a:cs typeface="Arial" panose="020B0604020202020204" pitchFamily="34" charset="0"/>
                <a:sym typeface="Roboto"/>
              </a:rPr>
              <a:t>Once the dried hemp or cannabis has been milled, it moves on to the extraction system.</a:t>
            </a:r>
            <a:endParaRPr sz="1200" dirty="0">
              <a:latin typeface="Arial" panose="020B0604020202020204" pitchFamily="34" charset="0"/>
              <a:ea typeface="Roboto" panose="02000000000000000000" pitchFamily="2" charset="0"/>
              <a:cs typeface="Arial" panose="020B0604020202020204" pitchFamily="34" charset="0"/>
              <a:sym typeface="Roboto"/>
            </a:endParaRPr>
          </a:p>
          <a:p>
            <a:pPr algn="just" defTabSz="1828800">
              <a:lnSpc>
                <a:spcPct val="90000"/>
              </a:lnSpc>
              <a:spcBef>
                <a:spcPts val="2000"/>
              </a:spcBef>
              <a:buClr>
                <a:srgbClr val="000000"/>
              </a:buClr>
            </a:pPr>
            <a:r>
              <a:rPr lang="en" sz="1200" dirty="0">
                <a:latin typeface="Arial" panose="020B0604020202020204" pitchFamily="34" charset="0"/>
                <a:ea typeface="Roboto" panose="02000000000000000000" pitchFamily="2" charset="0"/>
                <a:cs typeface="Arial" panose="020B0604020202020204" pitchFamily="34" charset="0"/>
                <a:sym typeface="Roboto"/>
              </a:rPr>
              <a:t>Chilled ethanol is typically used in alcohol extractions whereby the plant matter is soaked and centrifuged in the solvent until sufficient cannabinoids and terpenes have been removed.</a:t>
            </a:r>
            <a:endParaRPr sz="1200" dirty="0">
              <a:latin typeface="Arial" panose="020B0604020202020204" pitchFamily="34" charset="0"/>
              <a:ea typeface="Roboto" panose="02000000000000000000" pitchFamily="2" charset="0"/>
              <a:cs typeface="Arial" panose="020B0604020202020204" pitchFamily="34" charset="0"/>
              <a:sym typeface="Roboto"/>
            </a:endParaRPr>
          </a:p>
          <a:p>
            <a:pPr algn="just" defTabSz="1828800">
              <a:lnSpc>
                <a:spcPct val="90000"/>
              </a:lnSpc>
              <a:spcBef>
                <a:spcPts val="2000"/>
              </a:spcBef>
              <a:buClr>
                <a:srgbClr val="000000"/>
              </a:buClr>
            </a:pPr>
            <a:r>
              <a:rPr lang="en" sz="1200" dirty="0">
                <a:latin typeface="Arial" panose="020B0604020202020204" pitchFamily="34" charset="0"/>
                <a:ea typeface="Roboto" panose="02000000000000000000" pitchFamily="2" charset="0"/>
                <a:cs typeface="Arial" panose="020B0604020202020204" pitchFamily="34" charset="0"/>
                <a:sym typeface="Roboto"/>
              </a:rPr>
              <a:t>In excess of 90% of the ethanol solvent can be recovered and reused following an extraction run, reducing this method’s operating costs.</a:t>
            </a:r>
            <a:endParaRPr sz="1200" dirty="0">
              <a:latin typeface="Arial" panose="020B0604020202020204" pitchFamily="34" charset="0"/>
              <a:ea typeface="Roboto" panose="02000000000000000000" pitchFamily="2" charset="0"/>
              <a:cs typeface="Arial" panose="020B0604020202020204" pitchFamily="34" charset="0"/>
              <a:sym typeface="Roboto"/>
            </a:endParaRPr>
          </a:p>
        </p:txBody>
      </p:sp>
      <p:sp>
        <p:nvSpPr>
          <p:cNvPr id="3" name="Title 2">
            <a:extLst>
              <a:ext uri="{FF2B5EF4-FFF2-40B4-BE49-F238E27FC236}">
                <a16:creationId xmlns:a16="http://schemas.microsoft.com/office/drawing/2014/main" id="{DD8831DE-3E88-4C74-90C2-FD82BE69150D}"/>
              </a:ext>
            </a:extLst>
          </p:cNvPr>
          <p:cNvSpPr>
            <a:spLocks noGrp="1"/>
          </p:cNvSpPr>
          <p:nvPr>
            <p:ph type="title"/>
          </p:nvPr>
        </p:nvSpPr>
        <p:spPr>
          <a:xfrm>
            <a:off x="506507" y="738520"/>
            <a:ext cx="5717986" cy="492443"/>
          </a:xfrm>
        </p:spPr>
        <p:txBody>
          <a:bodyPr/>
          <a:lstStyle/>
          <a:p>
            <a:r>
              <a:rPr lang="en-US" i="0" dirty="0"/>
              <a:t>EXTRACTION PROCESS</a:t>
            </a:r>
            <a:endParaRPr lang="en-CA" i="0" dirty="0"/>
          </a:p>
        </p:txBody>
      </p:sp>
    </p:spTree>
    <p:extLst>
      <p:ext uri="{BB962C8B-B14F-4D97-AF65-F5344CB8AC3E}">
        <p14:creationId xmlns:p14="http://schemas.microsoft.com/office/powerpoint/2010/main" val="9866128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040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253</TotalTime>
  <Words>1495</Words>
  <Application>Microsoft Office PowerPoint</Application>
  <PresentationFormat>Widescreen</PresentationFormat>
  <Paragraphs>143</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Aparajita</vt:lpstr>
      <vt:lpstr>Arial</vt:lpstr>
      <vt:lpstr>Calibri</vt:lpstr>
      <vt:lpstr>Office Theme</vt:lpstr>
      <vt:lpstr>PowerPoint Presentation</vt:lpstr>
      <vt:lpstr>INTRODUCTION</vt:lpstr>
      <vt:lpstr>MARKET OPPORTINUTY</vt:lpstr>
      <vt:lpstr>CANADIAN OPERATIONS</vt:lpstr>
      <vt:lpstr>BELIZE OPERATIONS - MEXICO</vt:lpstr>
      <vt:lpstr>BELIZE CULTIVATION</vt:lpstr>
      <vt:lpstr>PROVEN TEAM</vt:lpstr>
      <vt:lpstr>CANADIAN PARTNERS – INPLANTA BIOTECHNOLOGY</vt:lpstr>
      <vt:lpstr>EXTRACTION PROCESS</vt:lpstr>
      <vt:lpstr>TOPICAL PRODUCTS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RBC sales desk presentation</dc:title>
  <dc:creator>Amy Schwalm</dc:creator>
  <cp:lastModifiedBy>bek@pfcaccounting.com</cp:lastModifiedBy>
  <cp:revision>54</cp:revision>
  <dcterms:created xsi:type="dcterms:W3CDTF">2020-12-02T16:19:10Z</dcterms:created>
  <dcterms:modified xsi:type="dcterms:W3CDTF">2021-03-05T11:12:10Z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2020-11-30T00:00:00Z</vt:filetime>
  </property>
  <property fmtid="{D5CDD505-2E9C-101B-9397-08002B2CF9AE}" pid="3" name="Creator">
    <vt:lpwstr>Acrobat PDFMaker 20 for PowerPoint</vt:lpwstr>
  </property>
  <property fmtid="{D5CDD505-2E9C-101B-9397-08002B2CF9AE}" pid="4" name="LastSaved">
    <vt:filetime>2020-12-02T00:00:00Z</vt:filetime>
  </property>
</Properties>
</file>